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70" r:id="rId3"/>
    <p:sldId id="257" r:id="rId4"/>
    <p:sldId id="269" r:id="rId5"/>
    <p:sldId id="260" r:id="rId6"/>
    <p:sldId id="258" r:id="rId7"/>
    <p:sldId id="259" r:id="rId8"/>
    <p:sldId id="271" r:id="rId9"/>
    <p:sldId id="274" r:id="rId10"/>
    <p:sldId id="275" r:id="rId11"/>
    <p:sldId id="276" r:id="rId12"/>
    <p:sldId id="272" r:id="rId13"/>
    <p:sldId id="273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23" autoAdjust="0"/>
  </p:normalViewPr>
  <p:slideViewPr>
    <p:cSldViewPr>
      <p:cViewPr>
        <p:scale>
          <a:sx n="70" d="100"/>
          <a:sy n="70" d="100"/>
        </p:scale>
        <p:origin x="-1140" y="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2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08C1BF1-1C81-4450-969A-B3F390759346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7244FB7-6FE3-49E8-9D85-D1435953D36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1BF1-1C81-4450-969A-B3F390759346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44FB7-6FE3-49E8-9D85-D1435953D3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1BF1-1C81-4450-969A-B3F390759346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44FB7-6FE3-49E8-9D85-D1435953D3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08C1BF1-1C81-4450-969A-B3F390759346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7244FB7-6FE3-49E8-9D85-D1435953D36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08C1BF1-1C81-4450-969A-B3F390759346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7244FB7-6FE3-49E8-9D85-D1435953D36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1BF1-1C81-4450-969A-B3F390759346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44FB7-6FE3-49E8-9D85-D1435953D36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1BF1-1C81-4450-969A-B3F390759346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44FB7-6FE3-49E8-9D85-D1435953D36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08C1BF1-1C81-4450-969A-B3F390759346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7244FB7-6FE3-49E8-9D85-D1435953D36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1BF1-1C81-4450-969A-B3F390759346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44FB7-6FE3-49E8-9D85-D1435953D3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08C1BF1-1C81-4450-969A-B3F390759346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7244FB7-6FE3-49E8-9D85-D1435953D362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08C1BF1-1C81-4450-969A-B3F390759346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7244FB7-6FE3-49E8-9D85-D1435953D362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08C1BF1-1C81-4450-969A-B3F390759346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7244FB7-6FE3-49E8-9D85-D1435953D36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268760"/>
            <a:ext cx="8305800" cy="198120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</a:rPr>
              <a:t>Организация питания и сервировка стола в ДОУ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5229200"/>
            <a:ext cx="8305800" cy="1143000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 smtClean="0">
                <a:solidFill>
                  <a:schemeClr val="tx1">
                    <a:lumMod val="95000"/>
                  </a:schemeClr>
                </a:solidFill>
                <a:latin typeface="Arial Black" pitchFamily="34" charset="0"/>
                <a:cs typeface="Times New Roman" panose="02020603050405020304" pitchFamily="18" charset="0"/>
              </a:rPr>
              <a:t>Подготовила: воспитатель Нечаева К.А.</a:t>
            </a:r>
            <a:endParaRPr lang="ru-RU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4368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4664"/>
            <a:ext cx="7992888" cy="6141169"/>
          </a:xfrm>
        </p:spPr>
      </p:pic>
    </p:spTree>
    <p:extLst>
      <p:ext uri="{BB962C8B-B14F-4D97-AF65-F5344CB8AC3E}">
        <p14:creationId xmlns:p14="http://schemas.microsoft.com/office/powerpoint/2010/main" val="211790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036495" cy="679779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59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Дежурство по столовой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marL="0" indent="180975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Хорошая сервировка стола имеет большое значение для улучшения аппетита детей и для закрепления культурных навыков. В приготовлении столов для питания активное участие принимают дежурные. </a:t>
            </a:r>
          </a:p>
          <a:p>
            <a:pPr marL="0" indent="180975" algn="just"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Младшая группа (конец учебного года): дежурный расставляет бокалы, кладет салфетки, ложки, ставит хлебницы.</a:t>
            </a:r>
          </a:p>
          <a:p>
            <a:pPr marL="0" indent="180975" algn="just"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Средняя группа (второе полугодие) обязанностей прибавляется: расставить блюдца, которые предварительно поставил на стол помощник воспитателя, вложить в подставки салфетки, убрать после еды хлебницы и подставки с салфетками.</a:t>
            </a:r>
          </a:p>
          <a:p>
            <a:pPr marL="0" indent="180975" algn="just"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Старшие группы: дежурные могут самостоятельно сервировать стол и прибираться после приема пищи. </a:t>
            </a:r>
          </a:p>
          <a:p>
            <a:pPr marL="0" indent="180975" algn="just"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обязанности дежурных входит расстановка посуды и складывание тканевых салфеток, объявление меню.</a:t>
            </a:r>
          </a:p>
          <a:p>
            <a:pPr marL="0" indent="180975" algn="just"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Дети 5-7 лет принимают участие в накладывании хлеба в хлебницы двумя вилками: одну подгладывать под кусочек хлеба, другой поддерживать его сверху.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31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52736"/>
            <a:ext cx="7272807" cy="5421089"/>
          </a:xfrm>
        </p:spPr>
      </p:pic>
    </p:spTree>
    <p:extLst>
      <p:ext uri="{BB962C8B-B14F-4D97-AF65-F5344CB8AC3E}">
        <p14:creationId xmlns:p14="http://schemas.microsoft.com/office/powerpoint/2010/main" val="125085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Усложнение задач формирования культурно-гигиенических навыков происходит последовательно и постепенно с учетом возрастных особенностей ребенка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.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7467600" cy="5205192"/>
          </a:xfrm>
        </p:spPr>
        <p:txBody>
          <a:bodyPr>
            <a:noAutofit/>
          </a:bodyPr>
          <a:lstStyle/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2 младшая группа (3 -4 года)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научить самостоятельно и аккуратно мыть руки и лицо, пользоваться мылом и расческой, насухо вытираться после умывания, вешать полотенце на свое место;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-сформировать навыки приема пищи: не крошить хлеб, правильно пользоваться столовыми приборами (вилкой – со второй половины года), салфеткой, полоскать рот после еды.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средняя группа (4 -5 лет)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-совершенствовать приобретенные умения: пищу хорошо пережевывать, есть бесшумно, правильно пользоваться столовыми приборами (ложкой, вилкой) </a:t>
            </a:r>
          </a:p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старшая группа (5 -6 лет)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закрепить умения правильно пользоваться столовыми приборами (вилкой, ножом); есть аккуратно, бесшумно, сохраняя правильную осанку за столом;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-продолжать прививать навыки культуры поведения: выходя из-за стола, тихо задвигать стул, благодарить взрослых.</a:t>
            </a:r>
          </a:p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подготовительная к школе группа (6 -7 лет)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-закрепить навыки культуры поведения за столом: прямо сидеть, не класть локти на стол, бесшумно пить и пережевывать правильно, пользоваться ножом, вилкой, салфеткой; благодарить взрослых.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24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114300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Подготовка к приему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пищи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Соблюдение </a:t>
            </a:r>
            <a:r>
              <a:rPr lang="ru-RU" dirty="0"/>
              <a:t>гигиенических требований - мебель расставлена удобно в соответствии с ростом детей; столы промыть горячей водой с мылом. </a:t>
            </a:r>
          </a:p>
          <a:p>
            <a:r>
              <a:rPr lang="ru-RU" dirty="0" smtClean="0"/>
              <a:t>Младший</a:t>
            </a:r>
            <a:r>
              <a:rPr lang="ru-RU" dirty="0"/>
              <a:t> воспитатель обязан тщательно вымыть руки, надеть специальную одежду, проветрить помещение, использовать только чистую посуду.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197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Сервировка стола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sz="quarter" idx="1"/>
          </p:nvPr>
        </p:nvSpPr>
        <p:spPr>
          <a:xfrm>
            <a:off x="457200" y="1700808"/>
            <a:ext cx="7467600" cy="4392488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Основная цель сервировки стола – создать определенный порядок на столе, обеспечить всех необходимыми предметами.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Порядок сервировки стола выработан годами и продиктован требованиями гигиены.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Сервировать стол значит – подготовить его для приема пищи.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69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60648"/>
            <a:ext cx="7200800" cy="5904656"/>
          </a:xfrm>
        </p:spPr>
      </p:pic>
    </p:spTree>
    <p:extLst>
      <p:ext uri="{BB962C8B-B14F-4D97-AF65-F5344CB8AC3E}">
        <p14:creationId xmlns:p14="http://schemas.microsoft.com/office/powerpoint/2010/main" val="279353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67544" y="116632"/>
            <a:ext cx="8305799" cy="3096344"/>
          </a:xfrm>
        </p:spPr>
        <p:txBody>
          <a:bodyPr>
            <a:noAutofit/>
          </a:bodyPr>
          <a:lstStyle/>
          <a:p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Сервировка стола должна вызывать у детей не только желание принять пищу, но и желание быть аккуратными, а также способствовать эстетическому развитию. Эстетика оформления стола включает  в себя наличие скатерти, бумажных салфеток, правильно разложенных столовых приборов (ложки, вилки, ножи, порционно нарезанного хлеба в хлебнице, чашек по количеству детей).</a:t>
            </a:r>
            <a:endParaRPr lang="ru-RU" sz="2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DSC034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924944"/>
            <a:ext cx="6624736" cy="334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241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60648"/>
            <a:ext cx="7200800" cy="1800200"/>
          </a:xfrm>
        </p:spPr>
        <p:txBody>
          <a:bodyPr>
            <a:normAutofit/>
          </a:bodyPr>
          <a:lstStyle/>
          <a:p>
            <a:pPr algn="ctr"/>
            <a:r>
              <a:rPr lang="ru-RU" sz="3200" b="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пользоваться столовыми приборами, салфетками, держать чашку.</a:t>
            </a:r>
          </a:p>
          <a:p>
            <a:endParaRPr lang="ru-RU" sz="3200" b="1" dirty="0" smtClean="0"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9098" y="1412776"/>
            <a:ext cx="7920880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</a:rPr>
              <a:t>Столовыми приборами  учим пользоваться в европейской манере: </a:t>
            </a:r>
            <a:r>
              <a:rPr lang="ru-RU" sz="2000" b="1" dirty="0">
                <a:solidFill>
                  <a:srgbClr val="222222"/>
                </a:solidFill>
                <a:latin typeface="Times New Roman"/>
                <a:ea typeface="Times New Roman"/>
              </a:rPr>
              <a:t>нож 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</a:rPr>
              <a:t>в правой руке, </a:t>
            </a:r>
            <a:r>
              <a:rPr lang="ru-RU" sz="2000" b="1" dirty="0">
                <a:solidFill>
                  <a:srgbClr val="222222"/>
                </a:solidFill>
                <a:latin typeface="Times New Roman"/>
                <a:ea typeface="Times New Roman"/>
              </a:rPr>
              <a:t>вилка 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</a:rPr>
              <a:t>– в левой. На тарелку их кладут только тогда, когда в них нет более необходимости. Чайная ложка подается к компоту. Столовой ложкой едим суп, десертной  кашу, суфле, желе, ягоды, пудинг.</a:t>
            </a:r>
            <a:endParaRPr lang="ru-RU" dirty="0"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</a:pPr>
            <a:r>
              <a:rPr lang="ru-RU" sz="2000" b="1" dirty="0">
                <a:solidFill>
                  <a:srgbClr val="222222"/>
                </a:solidFill>
                <a:latin typeface="Times New Roman"/>
                <a:ea typeface="Times New Roman"/>
              </a:rPr>
              <a:t>Бумажной салфеткой  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</a:rPr>
              <a:t>дети должны пользоваться по мере необходимости. Ее следует приложить к губам, затем, сжав, в комочек, положить на использованную тарелку или специально подготовленный контейнер, если пища  не доедена, рядом с тарелкой.</a:t>
            </a:r>
            <a:endParaRPr lang="ru-RU" dirty="0"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</a:pP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</a:rPr>
              <a:t> </a:t>
            </a:r>
            <a:r>
              <a:rPr lang="ru-RU" sz="2000" b="1" dirty="0">
                <a:solidFill>
                  <a:srgbClr val="222222"/>
                </a:solidFill>
                <a:latin typeface="Times New Roman"/>
                <a:ea typeface="Times New Roman"/>
              </a:rPr>
              <a:t>Чашку с ручкой </a:t>
            </a:r>
            <a:r>
              <a:rPr lang="ru-RU" sz="2000" dirty="0">
                <a:solidFill>
                  <a:srgbClr val="222222"/>
                </a:solidFill>
                <a:latin typeface="Times New Roman"/>
                <a:ea typeface="Times New Roman"/>
              </a:rPr>
              <a:t>берут указательным пальцем, который просовывают в ручку, сверху накладывается большой  палец, а под руку помещают средний – для обеспечения устойчивости. Безымянный палец и мизинец прижимают к ладони.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8124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293096"/>
            <a:ext cx="8305800" cy="1981200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700" b="1" dirty="0" smtClean="0">
                <a:solidFill>
                  <a:schemeClr val="bg1"/>
                </a:solidFill>
              </a:rPr>
              <a:t>:</a:t>
            </a:r>
            <a:r>
              <a:rPr lang="ru-RU" sz="2700" b="1" dirty="0">
                <a:solidFill>
                  <a:schemeClr val="bg1"/>
                </a:solidFill>
              </a:rPr>
              <a:t/>
            </a:r>
            <a:br>
              <a:rPr lang="ru-RU" sz="2700" b="1" dirty="0">
                <a:solidFill>
                  <a:schemeClr val="bg1"/>
                </a:solidFill>
              </a:rPr>
            </a:br>
            <a:r>
              <a:rPr lang="ru-RU" sz="2700" b="1" dirty="0" smtClean="0">
                <a:solidFill>
                  <a:schemeClr val="bg1"/>
                </a:solidFill>
              </a:rPr>
              <a:t/>
            </a:r>
            <a:br>
              <a:rPr lang="ru-RU" sz="2700" b="1" dirty="0" smtClean="0">
                <a:solidFill>
                  <a:schemeClr val="bg1"/>
                </a:solidFill>
              </a:rPr>
            </a:br>
            <a:endParaRPr lang="ru-RU" sz="2700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76672"/>
            <a:ext cx="7056784" cy="1512168"/>
          </a:xfrm>
        </p:spPr>
        <p:txBody>
          <a:bodyPr>
            <a:noAutofit/>
          </a:bodyPr>
          <a:lstStyle/>
          <a:p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412776"/>
            <a:ext cx="799288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Остатки супа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доедать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наклонив тарелку от себя. Ложку оставлять в тарелке.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Салаты, овощи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(начиная со старшей группы) есть с помощью ножа и вилки, поддевая порцию, держа вилку зубцами вверх, а ножом подгребать и слегка прижимать.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Кашу 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разрешается, есть десертной ложкой.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Второе блюдо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гарниром 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без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нужно есть с помощью ножа и вилки (начиная со старшей группы).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Фрукты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 едят по-разному. Почистить фрукты малышам должны взрослые, но допускается, есть яблоко целиком.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Масло, джем на хлеб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(батон) дети намазывают сами (начиная со старшей группы).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Пироги,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печенья, пряники дети едят, держа их в руке.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Суп с хлебом 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можно есть, держа хлеб в левой руке и откусывая прямо от куска.</a:t>
            </a:r>
          </a:p>
        </p:txBody>
      </p:sp>
    </p:spTree>
    <p:extLst>
      <p:ext uri="{BB962C8B-B14F-4D97-AF65-F5344CB8AC3E}">
        <p14:creationId xmlns:p14="http://schemas.microsoft.com/office/powerpoint/2010/main" val="144659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180975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Исходя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из этого сервируют столы. Вилки дают детям начиная с младшей группы, а ножи — со старшей группы.</a:t>
            </a:r>
          </a:p>
          <a:p>
            <a:pPr marL="0" indent="180975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Психологический комфорт детей во время пребывания в детском саду во многом зависит от организации питания. </a:t>
            </a:r>
          </a:p>
          <a:p>
            <a:pPr marL="0" indent="180975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Хорошая сервировка стола имеет большое значение для улучшения аппетита детей и закрепления культурных навыков. </a:t>
            </a:r>
          </a:p>
          <a:p>
            <a:pPr marL="0" indent="180975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приготовление столов для питания активное участие принимают дежурные.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955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/>
                <a:ea typeface="Calibri"/>
              </a:rPr>
              <a:t>Методы и формы организации работы с детьми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Calibri"/>
                <a:cs typeface="Times New Roman"/>
              </a:rPr>
              <a:t>Наглядный (показ приемов владения столовыми приборами, демонстрация правил сервировки, положительный личный пример, рассматривание картин и иллюстраций, экскурсия на пищеблок, наблюдение за сверстниками)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Calibri"/>
                <a:cs typeface="Times New Roman"/>
              </a:rPr>
              <a:t>Словесный (объяснение, разъяснение, убеждение, использование художественного слова, разбор проблемных ситуаций, поощрительная оценка деятельности ребенка)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Calibri"/>
                <a:cs typeface="Times New Roman"/>
              </a:rPr>
              <a:t>Практический (дежурство, закрепление навыков поведения за столом, дидактические игры, сюжетные игры)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 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103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314</TotalTime>
  <Words>613</Words>
  <Application>Microsoft Office PowerPoint</Application>
  <PresentationFormat>Экран (4:3)</PresentationFormat>
  <Paragraphs>51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Эркер</vt:lpstr>
      <vt:lpstr>Организация питания и сервировка стола в ДОУ</vt:lpstr>
      <vt:lpstr>Подготовка к приему пищи  </vt:lpstr>
      <vt:lpstr>Сервировка стола</vt:lpstr>
      <vt:lpstr>Презентация PowerPoint</vt:lpstr>
      <vt:lpstr>Презентация PowerPoint</vt:lpstr>
      <vt:lpstr>Презентация PowerPoint</vt:lpstr>
      <vt:lpstr>    :  </vt:lpstr>
      <vt:lpstr>Презентация PowerPoint</vt:lpstr>
      <vt:lpstr>Методы и формы организации работы с детьми</vt:lpstr>
      <vt:lpstr>Презентация PowerPoint</vt:lpstr>
      <vt:lpstr>Презентация PowerPoint</vt:lpstr>
      <vt:lpstr>     Дежурство по столовой</vt:lpstr>
      <vt:lpstr>Презентация PowerPoint</vt:lpstr>
      <vt:lpstr>Усложнение задач формирования культурно-гигиенических навыков происходит последовательно и постепенно с учетом возрастных особенностей ребенка.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Lenov</cp:lastModifiedBy>
  <cp:revision>40</cp:revision>
  <dcterms:created xsi:type="dcterms:W3CDTF">2018-03-06T04:10:09Z</dcterms:created>
  <dcterms:modified xsi:type="dcterms:W3CDTF">2022-10-18T07:48:11Z</dcterms:modified>
</cp:coreProperties>
</file>