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93" r:id="rId5"/>
    <p:sldId id="292" r:id="rId6"/>
    <p:sldId id="291" r:id="rId7"/>
    <p:sldId id="282" r:id="rId8"/>
    <p:sldId id="288" r:id="rId9"/>
    <p:sldId id="281" r:id="rId10"/>
    <p:sldId id="272" r:id="rId11"/>
    <p:sldId id="269" r:id="rId12"/>
    <p:sldId id="273" r:id="rId13"/>
    <p:sldId id="287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C03"/>
    <a:srgbClr val="CC3399"/>
    <a:srgbClr val="00518E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459423"/>
            <a:ext cx="547260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u="none" strike="noStrike" kern="1200" normalizeH="0" baseline="0" noProof="0" dirty="0">
              <a:ln w="11430"/>
              <a:gradFill>
                <a:gsLst>
                  <a:gs pos="35000">
                    <a:srgbClr val="C00000"/>
                  </a:gs>
                  <a:gs pos="50000">
                    <a:srgbClr val="FFC000"/>
                  </a:gs>
                  <a:gs pos="65000">
                    <a:srgbClr val="C0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РППС для трудового воспитания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059832" y="4581128"/>
            <a:ext cx="4640560" cy="9856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Воспитатель Нечаева К.А.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04432" y="188640"/>
            <a:ext cx="7828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Уголок дежурства по столовой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8085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</a:t>
            </a:r>
            <a:r>
              <a:rPr lang="ru-RU" sz="2000" b="1" dirty="0"/>
              <a:t>дежурства по столовой</a:t>
            </a:r>
            <a:r>
              <a:rPr lang="ru-RU" sz="2000" dirty="0"/>
              <a:t> необходимо иметь такое оборудование:</a:t>
            </a:r>
          </a:p>
          <a:p>
            <a:r>
              <a:rPr lang="ru-RU" sz="2000" dirty="0"/>
              <a:t>-щётку для сметания крошек со стола, длиной вместе с ручкой около 25–30 см. Ручка должна быть не более 3 см в диаметре, удобной для детской руки.</a:t>
            </a:r>
          </a:p>
          <a:p>
            <a:r>
              <a:rPr lang="ru-RU" sz="2000" dirty="0"/>
              <a:t>-совок для крошек, размером около 15 на 15 см, длиной ручки до 12 см. Совок и щётка для столов хранятся в подвешенном состоянии на крючках, на пол не ставятся ни в коем случае.</a:t>
            </a:r>
          </a:p>
          <a:p>
            <a:r>
              <a:rPr lang="ru-RU" sz="2000" dirty="0"/>
              <a:t>-щётку половую для подметания с длиной ручки до 110 см и сечением до 3 см.</a:t>
            </a:r>
          </a:p>
          <a:p>
            <a:r>
              <a:rPr lang="ru-RU" sz="2000" dirty="0"/>
              <a:t>-совок для мусора на длинной или короткой ручке. Эти инструменты хранятся рядом с уголком, но не в близости от одежды дежурных</a:t>
            </a:r>
          </a:p>
          <a:p>
            <a:r>
              <a:rPr lang="ru-RU" sz="2000" dirty="0"/>
              <a:t>Одежда дежурных по столовой состоит из фартучков и головные уборов.</a:t>
            </a:r>
          </a:p>
        </p:txBody>
      </p:sp>
    </p:spTree>
    <p:extLst>
      <p:ext uri="{BB962C8B-B14F-4D97-AF65-F5344CB8AC3E}">
        <p14:creationId xmlns:p14="http://schemas.microsoft.com/office/powerpoint/2010/main" val="38938510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7200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Уголок дежурства в центре природы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155679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4145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sz="2400" dirty="0"/>
              <a:t>лейки;</a:t>
            </a:r>
          </a:p>
          <a:p>
            <a:r>
              <a:rPr lang="ru-RU" sz="2400" dirty="0"/>
              <a:t>-тазики для мытья растений;</a:t>
            </a:r>
          </a:p>
          <a:p>
            <a:r>
              <a:rPr lang="ru-RU" sz="2400" dirty="0"/>
              <a:t>-палочки для рыхления почвы;</a:t>
            </a:r>
          </a:p>
          <a:p>
            <a:r>
              <a:rPr lang="ru-RU" sz="2400" dirty="0"/>
              <a:t>-губки для протирания листьев.</a:t>
            </a:r>
          </a:p>
          <a:p>
            <a:r>
              <a:rPr lang="ru-RU" sz="2400" dirty="0"/>
              <a:t>-паспорт комнатного растения; последовательности ухода за растением, особенности ухода за светолюбивыми, влаголюбивыми, теневыносливыми растениями;</a:t>
            </a:r>
          </a:p>
          <a:p>
            <a:r>
              <a:rPr lang="ru-RU" sz="2400" dirty="0"/>
              <a:t>-модель посадки огорода на окне;</a:t>
            </a:r>
          </a:p>
          <a:p>
            <a:r>
              <a:rPr lang="ru-RU" sz="2400" dirty="0"/>
              <a:t>-дневники наблюдений </a:t>
            </a:r>
          </a:p>
          <a:p>
            <a:r>
              <a:rPr lang="ru-RU" sz="2400" dirty="0"/>
              <a:t>-модель последовательности перевалки и пересадки растения;</a:t>
            </a:r>
          </a:p>
          <a:p>
            <a:r>
              <a:rPr lang="ru-RU" sz="2400" dirty="0"/>
              <a:t>-модель черенкования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18875508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11663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Уголок ручного труда</a:t>
            </a:r>
            <a:endParaRPr lang="ru-RU" sz="4000" dirty="0"/>
          </a:p>
        </p:txBody>
      </p:sp>
      <p:pic>
        <p:nvPicPr>
          <p:cNvPr id="3074" name="Picture 2" descr="ÐÐ°ÑÑÐ¸Ð½ÐºÐ¸ Ð¿Ð¾ Ð·Ð°Ð¿ÑÐ¾ÑÑ Ð´ÐµÑÑÐºÐ°Ñ ÐºÐ°ÑÑÐ¸Ð½ÐºÐ° Ð½Ð° Ð±ÐµÐ»Ð¾Ð¼ ÑÐ¾Ð½Ðµ ÑÐ²ÐµÑ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5E0"/>
              </a:clrFrom>
              <a:clrTo>
                <a:srgbClr val="F6F5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69160"/>
            <a:ext cx="1395966" cy="1641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340768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</a:t>
            </a:r>
            <a:r>
              <a:rPr lang="ru-RU" sz="2400" dirty="0" smtClean="0"/>
              <a:t> </a:t>
            </a:r>
            <a:r>
              <a:rPr lang="ru-RU" sz="2800" dirty="0"/>
              <a:t>подборка сухих листьев и веток для изготовления;</a:t>
            </a:r>
          </a:p>
          <a:p>
            <a:r>
              <a:rPr lang="ru-RU" sz="2800" dirty="0"/>
              <a:t>-</a:t>
            </a:r>
            <a:r>
              <a:rPr lang="ru-RU" sz="2800" dirty="0" smtClean="0"/>
              <a:t> </a:t>
            </a:r>
            <a:r>
              <a:rPr lang="ru-RU" sz="2800" dirty="0"/>
              <a:t>набор для рукоделия (для девочек),</a:t>
            </a:r>
          </a:p>
          <a:p>
            <a:r>
              <a:rPr lang="ru-RU" sz="2800" dirty="0"/>
              <a:t>-</a:t>
            </a:r>
            <a:r>
              <a:rPr lang="ru-RU" sz="2800" dirty="0" smtClean="0"/>
              <a:t>набор </a:t>
            </a:r>
            <a:r>
              <a:rPr lang="ru-RU" sz="2800" dirty="0"/>
              <a:t>для столярных и плотницких работ (для мальчиков),</a:t>
            </a:r>
          </a:p>
          <a:p>
            <a:r>
              <a:rPr lang="ru-RU" sz="2800" dirty="0"/>
              <a:t>-</a:t>
            </a:r>
            <a:r>
              <a:rPr lang="ru-RU" sz="2800" dirty="0" smtClean="0"/>
              <a:t>наборы </a:t>
            </a:r>
            <a:r>
              <a:rPr lang="ru-RU" sz="2800" dirty="0"/>
              <a:t>бумаги, картона, бросового материала для изготовления игрушек.</a:t>
            </a:r>
          </a:p>
        </p:txBody>
      </p:sp>
    </p:spTree>
    <p:extLst>
      <p:ext uri="{BB962C8B-B14F-4D97-AF65-F5344CB8AC3E}">
        <p14:creationId xmlns:p14="http://schemas.microsoft.com/office/powerpoint/2010/main" val="32622741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52933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Уголок финансовой грамотности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ºÐ°ÑÑÐ¸Ð½ÐºÐ° Ð¾Ð³Ð¾ÑÐ¾Ð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653136"/>
            <a:ext cx="2520280" cy="172324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2126" y="1028343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-наглядный материал, обучающие карточки, настольные игры, например, («Конфетки и монетки», «Математическое лото, «Супермаркет»).</a:t>
            </a:r>
          </a:p>
          <a:p>
            <a:r>
              <a:rPr lang="ru-RU" sz="2400" dirty="0"/>
              <a:t>-атрибуты для сюжетно -ролевых игр. Разные купюры денег и монеты. Плакаты и наборы дидактических наглядных материалов для финансовой грамотности дошкольников.</a:t>
            </a:r>
          </a:p>
          <a:p>
            <a:r>
              <a:rPr lang="ru-RU" sz="2400" dirty="0"/>
              <a:t>-банковские карты, сберегательные книжки, буклеты, рекламные брошюры, счеты, копилки, калькуляторы, кассовый аппарат.</a:t>
            </a:r>
          </a:p>
          <a:p>
            <a:r>
              <a:rPr lang="ru-RU" sz="2400" dirty="0"/>
              <a:t>-альбомы с различными видами денег, альбомы по истории денег.</a:t>
            </a:r>
          </a:p>
          <a:p>
            <a:r>
              <a:rPr lang="ru-RU" sz="2400" dirty="0"/>
              <a:t>-дидактические игры «Что нужно человеку для жизни?", "Какой товар лишний?" "Где что купить?"</a:t>
            </a:r>
          </a:p>
        </p:txBody>
      </p:sp>
    </p:spTree>
    <p:extLst>
      <p:ext uri="{BB962C8B-B14F-4D97-AF65-F5344CB8AC3E}">
        <p14:creationId xmlns:p14="http://schemas.microsoft.com/office/powerpoint/2010/main" val="7703396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Модели и алгоритмы</a:t>
            </a:r>
            <a:endParaRPr lang="ru-RU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 descr="DSC_1199.JPG"/>
          <p:cNvPicPr>
            <a:picLocks noChangeAspect="1"/>
          </p:cNvPicPr>
          <p:nvPr/>
        </p:nvPicPr>
        <p:blipFill>
          <a:blip r:embed="rId3" cstate="print"/>
          <a:srcRect l="15350"/>
          <a:stretch>
            <a:fillRect/>
          </a:stretch>
        </p:blipFill>
        <p:spPr>
          <a:xfrm>
            <a:off x="827584" y="1268760"/>
            <a:ext cx="3230920" cy="2528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DSC_1200.JPG"/>
          <p:cNvPicPr>
            <a:picLocks noChangeAspect="1"/>
          </p:cNvPicPr>
          <p:nvPr/>
        </p:nvPicPr>
        <p:blipFill>
          <a:blip r:embed="rId4" cstate="print"/>
          <a:srcRect l="13636" t="4575" r="7576"/>
          <a:stretch>
            <a:fillRect/>
          </a:stretch>
        </p:blipFill>
        <p:spPr>
          <a:xfrm rot="16200000">
            <a:off x="1398900" y="4513868"/>
            <a:ext cx="2232247" cy="1790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DSC_1205.JPG"/>
          <p:cNvPicPr>
            <a:picLocks noChangeAspect="1"/>
          </p:cNvPicPr>
          <p:nvPr/>
        </p:nvPicPr>
        <p:blipFill>
          <a:blip r:embed="rId5" cstate="print"/>
          <a:srcRect l="17999"/>
          <a:stretch>
            <a:fillRect/>
          </a:stretch>
        </p:blipFill>
        <p:spPr>
          <a:xfrm rot="16200000">
            <a:off x="6348246" y="1508742"/>
            <a:ext cx="2496186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DSC_1208.JPG"/>
          <p:cNvPicPr>
            <a:picLocks noChangeAspect="1"/>
          </p:cNvPicPr>
          <p:nvPr/>
        </p:nvPicPr>
        <p:blipFill>
          <a:blip r:embed="rId6" cstate="print"/>
          <a:srcRect l="19649"/>
          <a:stretch>
            <a:fillRect/>
          </a:stretch>
        </p:blipFill>
        <p:spPr>
          <a:xfrm rot="16200000">
            <a:off x="3997096" y="1483628"/>
            <a:ext cx="244595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Стрелка вниз 7"/>
          <p:cNvSpPr/>
          <p:nvPr/>
        </p:nvSpPr>
        <p:spPr>
          <a:xfrm>
            <a:off x="2339752" y="3861048"/>
            <a:ext cx="360040" cy="3600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SC_1209.JPG"/>
          <p:cNvPicPr>
            <a:picLocks noChangeAspect="1"/>
          </p:cNvPicPr>
          <p:nvPr/>
        </p:nvPicPr>
        <p:blipFill>
          <a:blip r:embed="rId7" cstate="print"/>
          <a:srcRect l="19288"/>
          <a:stretch>
            <a:fillRect/>
          </a:stretch>
        </p:blipFill>
        <p:spPr>
          <a:xfrm rot="16200000">
            <a:off x="4063600" y="4153424"/>
            <a:ext cx="2456959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DSC_1210.JPG"/>
          <p:cNvPicPr>
            <a:picLocks noChangeAspect="1"/>
          </p:cNvPicPr>
          <p:nvPr/>
        </p:nvPicPr>
        <p:blipFill>
          <a:blip r:embed="rId8" cstate="print"/>
          <a:srcRect l="21650"/>
          <a:stretch>
            <a:fillRect/>
          </a:stretch>
        </p:blipFill>
        <p:spPr>
          <a:xfrm rot="16200000">
            <a:off x="6397228" y="4124051"/>
            <a:ext cx="2470223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755084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Министертсво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Просвещения вместе со специалистами разработало Федеральную Образовательную программу дошкольного образования, которая вводит единые требования к объему, содержанию и результатам работы с детьми в детских садах.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Так в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ФОПе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дошкольного образования в области </a:t>
            </a:r>
            <a:r>
              <a:rPr lang="ru-RU" sz="2000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образовательной деятельности в сфере трудового воспитания</a:t>
            </a:r>
            <a:r>
              <a:rPr lang="ru-RU" sz="2000" b="1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прописаны конкретные задачи на каждый дошкольный возраст.</a:t>
            </a:r>
            <a:endParaRPr lang="ru-RU" sz="2000" dirty="0">
              <a:latin typeface="Arial" charset="0"/>
              <a:ea typeface="Calibri" pitchFamily="34" charset="0"/>
              <a:cs typeface="Arial" charset="0"/>
            </a:endParaRPr>
          </a:p>
          <a:p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933662" y="404664"/>
            <a:ext cx="3206289" cy="9361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ФГОС ДО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6056" y="404664"/>
            <a:ext cx="2952328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ФОП ДО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ФГОС дошкольного образования трудовое воспитание - одно из важных направлений в работе дошкольных учреждений, главной целью которого является формирование положительного отношения к труду через решение следующих задач: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-формировать </a:t>
            </a:r>
            <a:r>
              <a:rPr lang="ru-RU" sz="6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позитивные установки к различным видам труда и творчества;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-воспитывать </a:t>
            </a:r>
            <a:r>
              <a:rPr lang="ru-RU" sz="6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ценностное отношение к собственному труду, труду других людей и его результатам;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-развивать </a:t>
            </a:r>
            <a:r>
              <a:rPr lang="ru-RU" sz="6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творческую инициативу, способности самостоятельно себя реализовать в различных видах труда и творчества;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ru-RU" sz="6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-воспитывать </a:t>
            </a:r>
            <a:r>
              <a:rPr lang="ru-RU" sz="6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личность ребёнка в аспекте труда и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11513"/>
      </p:ext>
    </p:extLst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3080" y="404664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Актуальность и цель создания РППС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268760"/>
            <a:ext cx="8388932" cy="5184576"/>
          </a:xfrm>
        </p:spPr>
        <p:txBody>
          <a:bodyPr>
            <a:noAutofit/>
          </a:bodyPr>
          <a:lstStyle/>
          <a:p>
            <a:r>
              <a:rPr lang="ru-RU" sz="2400" b="1" dirty="0"/>
              <a:t>Цель трудового воспитания</a:t>
            </a:r>
            <a:r>
              <a:rPr lang="ru-RU" sz="2400" dirty="0"/>
              <a:t> – формирование ценностного отношения детей к труду, трудолюбию и приобщение ребенка к труду. </a:t>
            </a:r>
          </a:p>
          <a:p>
            <a:r>
              <a:rPr lang="ru-RU" sz="2400" dirty="0"/>
              <a:t>Ценность </a:t>
            </a:r>
            <a:r>
              <a:rPr lang="ru-RU" sz="2400" b="1" dirty="0"/>
              <a:t>труд</a:t>
            </a:r>
            <a:r>
              <a:rPr lang="ru-RU" sz="2400" dirty="0"/>
              <a:t> лежит в основе трудового направления воспитания. </a:t>
            </a:r>
          </a:p>
          <a:p>
            <a:r>
              <a:rPr lang="ru-RU" sz="2400" dirty="0"/>
              <a:t>Трудовое направление воспитания направлено на формирование и поддержки привычки к трудовому усилию, к доступному напряжению физических, умственных и нравственных сил для решения трудовой задачи; стремление приносить пользу людям. Повседневный труд постепенно приводит детей к осознанию нравственной стороны труда. Самостоятельность в выполнении трудовых поручений способствует формированию ответственности за свои действия.</a:t>
            </a:r>
          </a:p>
          <a:p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4" descr="http://korkinodetsad.ru/i/img/fcda0eb182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692696"/>
            <a:ext cx="146474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Задачи трудового воспитания по ФОП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(3-4 года)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73973"/>
            <a:ext cx="3384376" cy="17861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-</a:t>
            </a:r>
            <a:r>
              <a:rPr lang="ru-RU" sz="1400" dirty="0"/>
              <a:t>развивать интерес к труду взрослых в ДОО и в семье, формировать представления о конкретных видах хозяйственно-бытового труда, направленных на заботу о детях (мытье посуды, уборка помещений группы и участка и пр.) и трудовые навыки;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12413" y="2674184"/>
            <a:ext cx="2268252" cy="16313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-воспитывать бережное отношение к предметам и игрушкам как результатам труда взрослых;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653136"/>
            <a:ext cx="2538282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-приобщать детей к самообслуживанию (одевание, раздевание, умывание), развивать самостоятельность, уверенность, положительную самооценку.</a:t>
            </a:r>
          </a:p>
        </p:txBody>
      </p:sp>
      <p:sp>
        <p:nvSpPr>
          <p:cNvPr id="11" name="Стрелка вниз 10"/>
          <p:cNvSpPr/>
          <p:nvPr/>
        </p:nvSpPr>
        <p:spPr>
          <a:xfrm rot="2342969">
            <a:off x="2915816" y="1916832"/>
            <a:ext cx="576064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213970">
            <a:off x="5292080" y="1916832"/>
            <a:ext cx="576064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359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Задачи трудового воспитания по ФОП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(4-5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лет)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60375"/>
            <a:ext cx="2736304" cy="163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-формировать представления об отдельных профессиях взрослых на основе ознакомления с конкретными видами труда;</a:t>
            </a:r>
            <a:r>
              <a:rPr lang="ru-RU" sz="14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735" y="4581128"/>
            <a:ext cx="2700300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-вовлекать в простейшие процессы хозяйственно-бытового труда;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674184"/>
            <a:ext cx="2268252" cy="16313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-</a:t>
            </a:r>
            <a:r>
              <a:rPr lang="ru-RU" sz="1600" dirty="0"/>
              <a:t>воспитывать уважение и благодарность взрослым за их труд, заботу о детях</a:t>
            </a:r>
            <a:r>
              <a:rPr lang="ru-RU" sz="1400" dirty="0"/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8275" y="4440769"/>
            <a:ext cx="2538282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-развивать самостоятельность и уверенность в самообслуживании, желании включаться в повседневные трудовые дела в ДОО и семье.</a:t>
            </a:r>
          </a:p>
        </p:txBody>
      </p:sp>
      <p:sp>
        <p:nvSpPr>
          <p:cNvPr id="11" name="Стрелка вниз 10"/>
          <p:cNvSpPr/>
          <p:nvPr/>
        </p:nvSpPr>
        <p:spPr>
          <a:xfrm rot="2342969">
            <a:off x="2915816" y="1916832"/>
            <a:ext cx="576064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213970">
            <a:off x="5292080" y="1916832"/>
            <a:ext cx="576064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359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Задачи трудового воспитания по ФОП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(5-6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лет)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73973"/>
            <a:ext cx="2736304" cy="163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-</a:t>
            </a:r>
            <a:r>
              <a:rPr lang="ru-RU" dirty="0"/>
              <a:t>формировать представления о профессиях и трудовых процессах;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1440" y="4581128"/>
            <a:ext cx="2880320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-знакомить детей с элементарными экономическими знаниями, формировать первоначальные представления о финансовой грамотности</a:t>
            </a:r>
            <a:r>
              <a:rPr lang="ru-RU" sz="1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5871" y="4581128"/>
            <a:ext cx="2700300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-развивать самостоятельность и инициативу в трудовой деятельности по самообслуживанию, хозяйственно-бытовому, ручному труду и конструированию, труду в природе;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673973"/>
            <a:ext cx="2268252" cy="16313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-</a:t>
            </a:r>
            <a:r>
              <a:rPr lang="ru-RU" dirty="0"/>
              <a:t>воспитывать бережное отношение к труду взрослых, к результатам их труда; </a:t>
            </a:r>
            <a:endParaRPr lang="ru-RU" sz="1400" dirty="0"/>
          </a:p>
        </p:txBody>
      </p:sp>
      <p:sp>
        <p:nvSpPr>
          <p:cNvPr id="11" name="Стрелка вниз 10"/>
          <p:cNvSpPr/>
          <p:nvPr/>
        </p:nvSpPr>
        <p:spPr>
          <a:xfrm rot="2342969">
            <a:off x="2915816" y="1916832"/>
            <a:ext cx="576064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213970">
            <a:off x="5292080" y="1916832"/>
            <a:ext cx="576064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359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Задачи трудового воспитания по ФОП (6-7 лет)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73973"/>
            <a:ext cx="2736304" cy="163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1.развивать ценностное отношение к труду взрослых;</a:t>
            </a:r>
          </a:p>
          <a:p>
            <a:r>
              <a:rPr lang="ru-RU" sz="1400" dirty="0"/>
              <a:t>2.формировать представления о труде как ценности общества, о разнообразии и взаимосвязи видов труда и профессий;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437112"/>
            <a:ext cx="2880320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6.воспитывать ответственность, добросовестность, стремление к участию в труде взрослых, оказанию посильной помощи.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437112"/>
            <a:ext cx="2700300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4.развивать </a:t>
            </a:r>
            <a:r>
              <a:rPr lang="ru-RU" sz="1400" b="1" dirty="0"/>
              <a:t>интерес и самостоятельность</a:t>
            </a:r>
            <a:r>
              <a:rPr lang="ru-RU" sz="1400" dirty="0"/>
              <a:t> в разных видах доступного труда, умения включаться в реальные трудовые связи с взрослыми и сверстниками;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674184"/>
            <a:ext cx="2268252" cy="16313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3.формировать </a:t>
            </a:r>
            <a:r>
              <a:rPr lang="ru-RU" sz="1400" b="1" dirty="0"/>
              <a:t>элементы финансовой грамотности,</a:t>
            </a:r>
            <a:r>
              <a:rPr lang="ru-RU" sz="1400" dirty="0"/>
              <a:t> осознания материальных возможностей родителей, ограниченности материальных ресурсов;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437112"/>
            <a:ext cx="2538282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5.поддерживать освоение умений сотрудничества в совместном труде;</a:t>
            </a:r>
          </a:p>
          <a:p>
            <a:endParaRPr lang="ru-RU" sz="1400" dirty="0"/>
          </a:p>
        </p:txBody>
      </p:sp>
      <p:sp>
        <p:nvSpPr>
          <p:cNvPr id="11" name="Стрелка вниз 10"/>
          <p:cNvSpPr/>
          <p:nvPr/>
        </p:nvSpPr>
        <p:spPr>
          <a:xfrm rot="2342969">
            <a:off x="2915816" y="1916832"/>
            <a:ext cx="576064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213970">
            <a:off x="5292080" y="1916832"/>
            <a:ext cx="576064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76672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Центр экспериментирования, организации наблюдения и труда,</a:t>
            </a:r>
            <a:r>
              <a:rPr lang="ru-RU" sz="3200" dirty="0"/>
              <a:t> игровое оборудование, демонстрационные материалы и дидактические пособия которого способствуют реализации поисково-экспериментальной и трудовой деятельности детей в интеграции с содержанием образовательных областей «Познавательное развитие», «Речевое развитие», «Социально-коммуникативное развитие».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71703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4195" y="1929842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уголке  для </a:t>
            </a:r>
            <a:r>
              <a:rPr lang="ru-RU" sz="2000" b="1" dirty="0"/>
              <a:t>общественно-полезного </a:t>
            </a:r>
            <a:r>
              <a:rPr lang="ru-RU" sz="2000" b="1" dirty="0" smtClean="0"/>
              <a:t>труда(ХБТ)</a:t>
            </a:r>
            <a:r>
              <a:rPr lang="ru-RU" sz="2000" dirty="0" smtClean="0"/>
              <a:t> </a:t>
            </a:r>
            <a:r>
              <a:rPr lang="ru-RU" sz="2000" dirty="0"/>
              <a:t>должно быть:</a:t>
            </a:r>
          </a:p>
          <a:p>
            <a:r>
              <a:rPr lang="ru-RU" sz="2000" dirty="0"/>
              <a:t>- фартуки для  детей тканевые и клеенчатые;</a:t>
            </a:r>
          </a:p>
          <a:p>
            <a:r>
              <a:rPr lang="ru-RU" sz="2000" dirty="0"/>
              <a:t>- клеенка большая на стол;</a:t>
            </a:r>
          </a:p>
          <a:p>
            <a:r>
              <a:rPr lang="ru-RU" sz="2000" dirty="0"/>
              <a:t>- тазик для протирания пыли и мытья игрушек;</a:t>
            </a:r>
          </a:p>
          <a:p>
            <a:r>
              <a:rPr lang="ru-RU" sz="2000" dirty="0"/>
              <a:t>- тряпочки для протирания пыли на подгруппу;</a:t>
            </a:r>
          </a:p>
          <a:p>
            <a:r>
              <a:rPr lang="ru-RU" sz="2000" dirty="0"/>
              <a:t>- веревка и прицепки для развешивания кукольного белья;</a:t>
            </a:r>
          </a:p>
          <a:p>
            <a:r>
              <a:rPr lang="ru-RU" sz="2000" dirty="0"/>
              <a:t>- модель последовательности стирки белья;</a:t>
            </a:r>
          </a:p>
          <a:p>
            <a:r>
              <a:rPr lang="ru-RU" sz="2000" dirty="0"/>
              <a:t>- модель последовательности работы в группе (хозяйственно-бытовой труд);</a:t>
            </a:r>
          </a:p>
          <a:p>
            <a:r>
              <a:rPr lang="ru-RU" sz="2000" dirty="0"/>
              <a:t>-модель трудового процесса: 5 этапов: планирование (что), последовательность (с чего начинаем и чем заканчиваем), способы (как), методы и средства (чем), результат (что получится).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32656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Уголок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общественно-полезного труда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938510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1048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РППС для трудового воспитания в ДОУ </vt:lpstr>
      <vt:lpstr>Презентация PowerPoint</vt:lpstr>
      <vt:lpstr>Актуальность и цель создания РППС</vt:lpstr>
      <vt:lpstr>Задачи трудового воспитания по ФОП (3-4 года)</vt:lpstr>
      <vt:lpstr>Задачи трудового воспитания по ФОП (4-5 лет)</vt:lpstr>
      <vt:lpstr>Задачи трудового воспитания по ФОП (5-6 лет)</vt:lpstr>
      <vt:lpstr>Задачи трудового воспитания по ФОП (6-7 лет)</vt:lpstr>
      <vt:lpstr> </vt:lpstr>
      <vt:lpstr>Презентация PowerPoint</vt:lpstr>
      <vt:lpstr>Презентация PowerPoint</vt:lpstr>
      <vt:lpstr>Уголок дежурства в центре природы</vt:lpstr>
      <vt:lpstr>Презентация PowerPoint</vt:lpstr>
      <vt:lpstr>Уголок финансовой грамотности </vt:lpstr>
      <vt:lpstr>Модели и алгоритмы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Lenov</cp:lastModifiedBy>
  <cp:revision>95</cp:revision>
  <dcterms:created xsi:type="dcterms:W3CDTF">2018-03-09T15:08:22Z</dcterms:created>
  <dcterms:modified xsi:type="dcterms:W3CDTF">2023-09-12T02:07:57Z</dcterms:modified>
</cp:coreProperties>
</file>