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66" r:id="rId3"/>
    <p:sldId id="257" r:id="rId4"/>
    <p:sldId id="258" r:id="rId5"/>
    <p:sldId id="259" r:id="rId6"/>
    <p:sldId id="260" r:id="rId7"/>
    <p:sldId id="261" r:id="rId8"/>
    <p:sldId id="262" r:id="rId9"/>
    <p:sldId id="263" r:id="rId10"/>
    <p:sldId id="264" r:id="rId11"/>
    <p:sldId id="265"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62E98FF-1FBD-4B4A-8056-2A8A802F9E67}" type="datetimeFigureOut">
              <a:rPr lang="ru-RU" smtClean="0"/>
              <a:t>25.05.2021</a:t>
            </a:fld>
            <a:endParaRPr lang="ru-RU"/>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8D543A9E-1948-4DFA-ADD0-C74D2B19952F}" type="slidenum">
              <a:rPr lang="ru-RU" smtClean="0"/>
              <a:t>‹#›</a:t>
            </a:fld>
            <a:endParaRPr lang="ru-RU"/>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3441069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2E98FF-1FBD-4B4A-8056-2A8A802F9E67}" type="datetimeFigureOut">
              <a:rPr lang="ru-RU" smtClean="0"/>
              <a:t>25.05.2021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D543A9E-1948-4DFA-ADD0-C74D2B19952F}" type="slidenum">
              <a:rPr lang="ru-RU" smtClean="0"/>
              <a:t>‹#›</a:t>
            </a:fld>
            <a:endParaRPr lang="ru-RU"/>
          </a:p>
        </p:txBody>
      </p:sp>
    </p:spTree>
    <p:extLst>
      <p:ext uri="{BB962C8B-B14F-4D97-AF65-F5344CB8AC3E}">
        <p14:creationId xmlns:p14="http://schemas.microsoft.com/office/powerpoint/2010/main" val="112970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2E98FF-1FBD-4B4A-8056-2A8A802F9E67}" type="datetimeFigureOut">
              <a:rPr lang="ru-RU" smtClean="0"/>
              <a:t>25.05.2021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D543A9E-1948-4DFA-ADD0-C74D2B19952F}" type="slidenum">
              <a:rPr lang="ru-RU" smtClean="0"/>
              <a:t>‹#›</a:t>
            </a:fld>
            <a:endParaRPr lang="ru-RU"/>
          </a:p>
        </p:txBody>
      </p:sp>
    </p:spTree>
    <p:extLst>
      <p:ext uri="{BB962C8B-B14F-4D97-AF65-F5344CB8AC3E}">
        <p14:creationId xmlns:p14="http://schemas.microsoft.com/office/powerpoint/2010/main" val="3963993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2E98FF-1FBD-4B4A-8056-2A8A802F9E67}" type="datetimeFigureOut">
              <a:rPr lang="ru-RU" smtClean="0"/>
              <a:t>25.05.2021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D543A9E-1948-4DFA-ADD0-C74D2B19952F}" type="slidenum">
              <a:rPr lang="ru-RU" smtClean="0"/>
              <a:t>‹#›</a:t>
            </a:fld>
            <a:endParaRPr lang="ru-RU"/>
          </a:p>
        </p:txBody>
      </p:sp>
    </p:spTree>
    <p:extLst>
      <p:ext uri="{BB962C8B-B14F-4D97-AF65-F5344CB8AC3E}">
        <p14:creationId xmlns:p14="http://schemas.microsoft.com/office/powerpoint/2010/main" val="2488122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62E98FF-1FBD-4B4A-8056-2A8A802F9E67}" type="datetimeFigureOut">
              <a:rPr lang="ru-RU" smtClean="0"/>
              <a:t>25.05.2021</a:t>
            </a:fld>
            <a:endParaRPr lang="ru-RU"/>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ru-RU"/>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8D543A9E-1948-4DFA-ADD0-C74D2B19952F}" type="slidenum">
              <a:rPr lang="ru-RU" smtClean="0"/>
              <a:t>‹#›</a:t>
            </a:fld>
            <a:endParaRPr lang="ru-RU"/>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93317456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62E98FF-1FBD-4B4A-8056-2A8A802F9E67}" type="datetimeFigureOut">
              <a:rPr lang="ru-RU" smtClean="0"/>
              <a:t>25.05.2021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D543A9E-1948-4DFA-ADD0-C74D2B19952F}" type="slidenum">
              <a:rPr lang="ru-RU" smtClean="0"/>
              <a:t>‹#›</a:t>
            </a:fld>
            <a:endParaRPr lang="ru-RU"/>
          </a:p>
        </p:txBody>
      </p:sp>
    </p:spTree>
    <p:extLst>
      <p:ext uri="{BB962C8B-B14F-4D97-AF65-F5344CB8AC3E}">
        <p14:creationId xmlns:p14="http://schemas.microsoft.com/office/powerpoint/2010/main" val="3425289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62E98FF-1FBD-4B4A-8056-2A8A802F9E67}" type="datetimeFigureOut">
              <a:rPr lang="ru-RU" smtClean="0"/>
              <a:t>25.05.2021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D543A9E-1948-4DFA-ADD0-C74D2B19952F}" type="slidenum">
              <a:rPr lang="ru-RU" smtClean="0"/>
              <a:t>‹#›</a:t>
            </a:fld>
            <a:endParaRPr lang="ru-RU"/>
          </a:p>
        </p:txBody>
      </p:sp>
    </p:spTree>
    <p:extLst>
      <p:ext uri="{BB962C8B-B14F-4D97-AF65-F5344CB8AC3E}">
        <p14:creationId xmlns:p14="http://schemas.microsoft.com/office/powerpoint/2010/main" val="25752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62E98FF-1FBD-4B4A-8056-2A8A802F9E67}" type="datetimeFigureOut">
              <a:rPr lang="ru-RU" smtClean="0"/>
              <a:t>25.05.2021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D543A9E-1948-4DFA-ADD0-C74D2B19952F}" type="slidenum">
              <a:rPr lang="ru-RU" smtClean="0"/>
              <a:t>‹#›</a:t>
            </a:fld>
            <a:endParaRPr lang="ru-RU"/>
          </a:p>
        </p:txBody>
      </p:sp>
    </p:spTree>
    <p:extLst>
      <p:ext uri="{BB962C8B-B14F-4D97-AF65-F5344CB8AC3E}">
        <p14:creationId xmlns:p14="http://schemas.microsoft.com/office/powerpoint/2010/main" val="1412030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E98FF-1FBD-4B4A-8056-2A8A802F9E67}" type="datetimeFigureOut">
              <a:rPr lang="ru-RU" smtClean="0"/>
              <a:t>25.05.2021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D543A9E-1948-4DFA-ADD0-C74D2B19952F}" type="slidenum">
              <a:rPr lang="ru-RU" smtClean="0"/>
              <a:t>‹#›</a:t>
            </a:fld>
            <a:endParaRPr lang="ru-RU"/>
          </a:p>
        </p:txBody>
      </p:sp>
    </p:spTree>
    <p:extLst>
      <p:ext uri="{BB962C8B-B14F-4D97-AF65-F5344CB8AC3E}">
        <p14:creationId xmlns:p14="http://schemas.microsoft.com/office/powerpoint/2010/main" val="43552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62E98FF-1FBD-4B4A-8056-2A8A802F9E67}" type="datetimeFigureOut">
              <a:rPr lang="ru-RU" smtClean="0"/>
              <a:t>25.05.2021</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D543A9E-1948-4DFA-ADD0-C74D2B19952F}"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602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62E98FF-1FBD-4B4A-8056-2A8A802F9E67}" type="datetimeFigureOut">
              <a:rPr lang="ru-RU" smtClean="0"/>
              <a:t>25.05.2021</a:t>
            </a:fld>
            <a:endParaRPr lang="ru-RU"/>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RU"/>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D543A9E-1948-4DFA-ADD0-C74D2B19952F}" type="slidenum">
              <a:rPr lang="ru-RU" smtClean="0"/>
              <a:t>‹#›</a:t>
            </a:fld>
            <a:endParaRPr lang="ru-RU"/>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8009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62E98FF-1FBD-4B4A-8056-2A8A802F9E67}" type="datetimeFigureOut">
              <a:rPr lang="ru-RU" smtClean="0"/>
              <a:t>25.05.2021</a:t>
            </a:fld>
            <a:endParaRPr lang="ru-RU"/>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ru-RU"/>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8D543A9E-1948-4DFA-ADD0-C74D2B19952F}" type="slidenum">
              <a:rPr lang="ru-RU" smtClean="0"/>
              <a:t>‹#›</a:t>
            </a:fld>
            <a:endParaRPr lang="ru-RU"/>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245872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43527" y="298680"/>
            <a:ext cx="10464441" cy="2778369"/>
          </a:xfrm>
        </p:spPr>
        <p:txBody>
          <a:bodyPr/>
          <a:lstStyle/>
          <a:p>
            <a:r>
              <a:rPr lang="ru-RU" sz="3600" dirty="0" smtClean="0"/>
              <a:t>Знаменитые люди, прославившие красноярский край</a:t>
            </a:r>
            <a:endParaRPr lang="ru-RU" sz="3600" dirty="0"/>
          </a:p>
        </p:txBody>
      </p:sp>
      <p:pic>
        <p:nvPicPr>
          <p:cNvPr id="4" name="Рисунок 3"/>
          <p:cNvPicPr>
            <a:picLocks noChangeAspect="1"/>
          </p:cNvPicPr>
          <p:nvPr/>
        </p:nvPicPr>
        <p:blipFill>
          <a:blip r:embed="rId2"/>
          <a:stretch>
            <a:fillRect/>
          </a:stretch>
        </p:blipFill>
        <p:spPr>
          <a:xfrm>
            <a:off x="1898795" y="3244814"/>
            <a:ext cx="2532527" cy="3085462"/>
          </a:xfrm>
          <a:prstGeom prst="rect">
            <a:avLst/>
          </a:prstGeom>
        </p:spPr>
      </p:pic>
    </p:spTree>
    <p:extLst>
      <p:ext uri="{BB962C8B-B14F-4D97-AF65-F5344CB8AC3E}">
        <p14:creationId xmlns:p14="http://schemas.microsoft.com/office/powerpoint/2010/main" val="1943762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Василий</a:t>
            </a:r>
            <a:br>
              <a:rPr lang="ru-RU" dirty="0"/>
            </a:br>
            <a:r>
              <a:rPr lang="ru-RU" dirty="0"/>
              <a:t>Слонов</a:t>
            </a:r>
          </a:p>
        </p:txBody>
      </p:sp>
      <p:sp>
        <p:nvSpPr>
          <p:cNvPr id="3" name="Объект 2"/>
          <p:cNvSpPr>
            <a:spLocks noGrp="1"/>
          </p:cNvSpPr>
          <p:nvPr>
            <p:ph idx="1"/>
          </p:nvPr>
        </p:nvSpPr>
        <p:spPr/>
        <p:txBody>
          <a:bodyPr/>
          <a:lstStyle/>
          <a:p>
            <a:r>
              <a:rPr lang="ru-RU" dirty="0"/>
              <a:t>Эпатажный художник-постмодернист, прославившийся после выставки про Олимпиаду в Сочи, которая невольно свернула «культурную революцию</a:t>
            </a:r>
            <a:r>
              <a:rPr lang="ru-RU" dirty="0" smtClean="0"/>
              <a:t>». </a:t>
            </a:r>
            <a:r>
              <a:rPr lang="ru-RU" dirty="0"/>
              <a:t>С тех пор не останавливается и придумывает по новому едкому арт-объекту почти каждую неделю.</a:t>
            </a:r>
          </a:p>
        </p:txBody>
      </p:sp>
      <p:pic>
        <p:nvPicPr>
          <p:cNvPr id="4" name="Рисунок 3"/>
          <p:cNvPicPr>
            <a:picLocks noChangeAspect="1"/>
          </p:cNvPicPr>
          <p:nvPr/>
        </p:nvPicPr>
        <p:blipFill>
          <a:blip r:embed="rId2"/>
          <a:stretch>
            <a:fillRect/>
          </a:stretch>
        </p:blipFill>
        <p:spPr>
          <a:xfrm>
            <a:off x="3553558" y="3576714"/>
            <a:ext cx="5520104" cy="2790382"/>
          </a:xfrm>
          <a:prstGeom prst="rect">
            <a:avLst/>
          </a:prstGeom>
        </p:spPr>
      </p:pic>
    </p:spTree>
    <p:extLst>
      <p:ext uri="{BB962C8B-B14F-4D97-AF65-F5344CB8AC3E}">
        <p14:creationId xmlns:p14="http://schemas.microsoft.com/office/powerpoint/2010/main" val="2601242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Ольга </a:t>
            </a:r>
            <a:r>
              <a:rPr lang="ru-RU" dirty="0" err="1"/>
              <a:t>Медведцева</a:t>
            </a:r>
            <a:endParaRPr lang="ru-RU" dirty="0"/>
          </a:p>
        </p:txBody>
      </p:sp>
      <p:sp>
        <p:nvSpPr>
          <p:cNvPr id="3" name="Объект 2"/>
          <p:cNvSpPr>
            <a:spLocks noGrp="1"/>
          </p:cNvSpPr>
          <p:nvPr>
            <p:ph idx="1"/>
          </p:nvPr>
        </p:nvSpPr>
        <p:spPr>
          <a:xfrm>
            <a:off x="1178170" y="1556239"/>
            <a:ext cx="10550769" cy="3581400"/>
          </a:xfrm>
        </p:spPr>
        <p:txBody>
          <a:bodyPr/>
          <a:lstStyle/>
          <a:p>
            <a:r>
              <a:rPr lang="ru-RU" dirty="0"/>
              <a:t>Одна из представителей сильнейшего поколения российских биатлонисток, штурмовавших спортивные пьедесталы в 2000-е. Двукратная олимпийская чемпионка по биатлону и шестикратная чемпионка мира.</a:t>
            </a:r>
          </a:p>
        </p:txBody>
      </p:sp>
      <p:pic>
        <p:nvPicPr>
          <p:cNvPr id="5" name="Рисунок 4"/>
          <p:cNvPicPr>
            <a:picLocks noChangeAspect="1"/>
          </p:cNvPicPr>
          <p:nvPr/>
        </p:nvPicPr>
        <p:blipFill>
          <a:blip r:embed="rId2"/>
          <a:stretch>
            <a:fillRect/>
          </a:stretch>
        </p:blipFill>
        <p:spPr>
          <a:xfrm>
            <a:off x="3357927" y="2777368"/>
            <a:ext cx="6225877" cy="3509131"/>
          </a:xfrm>
          <a:prstGeom prst="rect">
            <a:avLst/>
          </a:prstGeom>
        </p:spPr>
      </p:pic>
    </p:spTree>
    <p:extLst>
      <p:ext uri="{BB962C8B-B14F-4D97-AF65-F5344CB8AC3E}">
        <p14:creationId xmlns:p14="http://schemas.microsoft.com/office/powerpoint/2010/main" val="263515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Вячеслав Бутусов</a:t>
            </a:r>
            <a:endParaRPr lang="ru-RU" dirty="0"/>
          </a:p>
        </p:txBody>
      </p:sp>
      <p:sp>
        <p:nvSpPr>
          <p:cNvPr id="3" name="Объект 2"/>
          <p:cNvSpPr>
            <a:spLocks noGrp="1"/>
          </p:cNvSpPr>
          <p:nvPr>
            <p:ph idx="1"/>
          </p:nvPr>
        </p:nvSpPr>
        <p:spPr>
          <a:xfrm>
            <a:off x="1178169" y="1969477"/>
            <a:ext cx="5890846" cy="3581400"/>
          </a:xfrm>
        </p:spPr>
        <p:txBody>
          <a:bodyPr/>
          <a:lstStyle/>
          <a:p>
            <a:r>
              <a:rPr lang="ru-RU" dirty="0" err="1"/>
              <a:t>Вячесла́в</a:t>
            </a:r>
            <a:r>
              <a:rPr lang="ru-RU" dirty="0"/>
              <a:t> </a:t>
            </a:r>
            <a:r>
              <a:rPr lang="ru-RU" dirty="0" err="1"/>
              <a:t>Генна́дьевич</a:t>
            </a:r>
            <a:r>
              <a:rPr lang="ru-RU" dirty="0"/>
              <a:t> </a:t>
            </a:r>
            <a:r>
              <a:rPr lang="ru-RU" dirty="0" err="1"/>
              <a:t>Буту́сов</a:t>
            </a:r>
            <a:r>
              <a:rPr lang="ru-RU" dirty="0"/>
              <a:t> (род. 15 октября 1961, посёлок </a:t>
            </a:r>
            <a:r>
              <a:rPr lang="ru-RU" dirty="0" err="1" smtClean="0"/>
              <a:t>Бугач</a:t>
            </a:r>
            <a:r>
              <a:rPr lang="ru-RU" dirty="0" smtClean="0"/>
              <a:t> </a:t>
            </a:r>
            <a:r>
              <a:rPr lang="ru-RU" dirty="0"/>
              <a:t>(ныне в черте Красноярска), Красноярский край, РСФСР, СССР) — советский и российский рок-музыкант, лидер и вокалист рок-групп </a:t>
            </a:r>
            <a:r>
              <a:rPr lang="ru-RU" dirty="0" err="1"/>
              <a:t>Nautilus</a:t>
            </a:r>
            <a:r>
              <a:rPr lang="ru-RU" dirty="0"/>
              <a:t> </a:t>
            </a:r>
            <a:r>
              <a:rPr lang="ru-RU" dirty="0" err="1"/>
              <a:t>Pompilius</a:t>
            </a:r>
            <a:r>
              <a:rPr lang="ru-RU" dirty="0"/>
              <a:t> и «Ю-Питер» и новой группы «Орден Славы», писатель, архитектор, общественный деятель, Заслуженный артист Российской Федерации (2019). Лауреат Премии Ленинского комсомола (1989).</a:t>
            </a:r>
          </a:p>
        </p:txBody>
      </p:sp>
      <p:pic>
        <p:nvPicPr>
          <p:cNvPr id="4" name="Рисунок 3"/>
          <p:cNvPicPr>
            <a:picLocks noChangeAspect="1"/>
          </p:cNvPicPr>
          <p:nvPr/>
        </p:nvPicPr>
        <p:blipFill>
          <a:blip r:embed="rId2"/>
          <a:stretch>
            <a:fillRect/>
          </a:stretch>
        </p:blipFill>
        <p:spPr>
          <a:xfrm>
            <a:off x="7262446" y="1705706"/>
            <a:ext cx="4501661" cy="4501661"/>
          </a:xfrm>
          <a:prstGeom prst="rect">
            <a:avLst/>
          </a:prstGeom>
        </p:spPr>
      </p:pic>
    </p:spTree>
    <p:extLst>
      <p:ext uri="{BB962C8B-B14F-4D97-AF65-F5344CB8AC3E}">
        <p14:creationId xmlns:p14="http://schemas.microsoft.com/office/powerpoint/2010/main" val="1302340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Киренский Леонид Васильевич</a:t>
            </a:r>
          </a:p>
        </p:txBody>
      </p:sp>
      <p:sp>
        <p:nvSpPr>
          <p:cNvPr id="3" name="Объект 2"/>
          <p:cNvSpPr>
            <a:spLocks noGrp="1"/>
          </p:cNvSpPr>
          <p:nvPr>
            <p:ph idx="1"/>
          </p:nvPr>
        </p:nvSpPr>
        <p:spPr>
          <a:xfrm>
            <a:off x="1371600" y="2286000"/>
            <a:ext cx="6286500" cy="3894992"/>
          </a:xfrm>
        </p:spPr>
        <p:txBody>
          <a:bodyPr>
            <a:normAutofit fontScale="92500" lnSpcReduction="20000"/>
          </a:bodyPr>
          <a:lstStyle/>
          <a:p>
            <a:r>
              <a:rPr lang="ru-RU" dirty="0"/>
              <a:t>Российский физик, академик (с 1968). Научная, педагогическая и общественная деятельность Л. В. Киренского была неразрывно связана с Сибирью. Тридцать лет — половину жизни посвятил он становлению и развитию науки в Красноярске.</a:t>
            </a:r>
          </a:p>
          <a:p>
            <a:r>
              <a:rPr lang="ru-RU" dirty="0" smtClean="0"/>
              <a:t>Леонид </a:t>
            </a:r>
            <a:r>
              <a:rPr lang="ru-RU" dirty="0"/>
              <a:t>Васильевич Киренский приехал в Красноярск в сентябре 1940 г. Он без колебания выбрал Красноярск, единственный из предложенных сибирских городов. Для Леонида Васильевича идея организации академического института превратилась в осознанную необходимость, и он постоянно размышлял о возможных путях ее реализации. Киренский сумел доказать целесообразность создания института и в 1956 г. Президиум Академии наук СССР постановил: организовать в г. Красноярске Институт физики АН СССР</a:t>
            </a:r>
            <a:r>
              <a:rPr lang="ru-RU" dirty="0" smtClean="0"/>
              <a:t>.</a:t>
            </a:r>
            <a:endParaRPr lang="ru-RU" dirty="0"/>
          </a:p>
        </p:txBody>
      </p:sp>
      <p:pic>
        <p:nvPicPr>
          <p:cNvPr id="4" name="Рисунок 3"/>
          <p:cNvPicPr>
            <a:picLocks noChangeAspect="1"/>
          </p:cNvPicPr>
          <p:nvPr/>
        </p:nvPicPr>
        <p:blipFill>
          <a:blip r:embed="rId2"/>
          <a:stretch>
            <a:fillRect/>
          </a:stretch>
        </p:blipFill>
        <p:spPr>
          <a:xfrm>
            <a:off x="7658100" y="1572358"/>
            <a:ext cx="4154861" cy="4608634"/>
          </a:xfrm>
          <a:prstGeom prst="rect">
            <a:avLst/>
          </a:prstGeom>
        </p:spPr>
      </p:pic>
    </p:spTree>
    <p:extLst>
      <p:ext uri="{BB962C8B-B14F-4D97-AF65-F5344CB8AC3E}">
        <p14:creationId xmlns:p14="http://schemas.microsoft.com/office/powerpoint/2010/main" val="4073723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Решетнёв</a:t>
            </a:r>
            <a:r>
              <a:rPr lang="ru-RU" dirty="0"/>
              <a:t> Михаил Фёдорович</a:t>
            </a:r>
          </a:p>
        </p:txBody>
      </p:sp>
      <p:sp>
        <p:nvSpPr>
          <p:cNvPr id="3" name="Объект 2"/>
          <p:cNvSpPr>
            <a:spLocks noGrp="1"/>
          </p:cNvSpPr>
          <p:nvPr>
            <p:ph idx="1"/>
          </p:nvPr>
        </p:nvSpPr>
        <p:spPr>
          <a:xfrm>
            <a:off x="1371599" y="2013438"/>
            <a:ext cx="5908431" cy="3930162"/>
          </a:xfrm>
        </p:spPr>
        <p:txBody>
          <a:bodyPr>
            <a:normAutofit fontScale="85000" lnSpcReduction="10000"/>
          </a:bodyPr>
          <a:lstStyle/>
          <a:p>
            <a:r>
              <a:rPr lang="ru-RU" dirty="0" err="1"/>
              <a:t>Решетнев</a:t>
            </a:r>
            <a:r>
              <a:rPr lang="ru-RU" dirty="0"/>
              <a:t> окончил с отличием МАИ и получил направление в ОКБ-1, где начал свою трудовую деятельность под руководством С. П. Королева. Работа в ОКБ-1 оказала глубокое влияние на формирование личности М. Ф. </a:t>
            </a:r>
            <a:r>
              <a:rPr lang="ru-RU" dirty="0" err="1"/>
              <a:t>Решетнева</a:t>
            </a:r>
            <a:r>
              <a:rPr lang="ru-RU" dirty="0"/>
              <a:t> как будущего ученого, конструктора и организатора работ в области ракетно-космической техники. Здесь проявились его незаурядные способности, такие как целеустремленность, организованность, принципиальность, стремление к знаниям и высокая требовательность к себе и другим. Эти черты характера способствовали выдвижению М. Ф. </a:t>
            </a:r>
            <a:r>
              <a:rPr lang="ru-RU" dirty="0" err="1"/>
              <a:t>Решетнева</a:t>
            </a:r>
            <a:r>
              <a:rPr lang="ru-RU" dirty="0"/>
              <a:t> в число ведущих специалистов ОКБ-1, и когда было принято стратегически обоснованное решение о создании филиалов в различных районах страны, руководителем и главным конструктором филиала в городе Красноярск-26 (ныне Железногорск) С. П. </a:t>
            </a:r>
            <a:r>
              <a:rPr lang="ru-RU" dirty="0" smtClean="0"/>
              <a:t>Королев</a:t>
            </a:r>
            <a:endParaRPr lang="ru-RU" dirty="0"/>
          </a:p>
        </p:txBody>
      </p:sp>
      <p:pic>
        <p:nvPicPr>
          <p:cNvPr id="4" name="Рисунок 3"/>
          <p:cNvPicPr>
            <a:picLocks noChangeAspect="1"/>
          </p:cNvPicPr>
          <p:nvPr/>
        </p:nvPicPr>
        <p:blipFill>
          <a:blip r:embed="rId2"/>
          <a:stretch>
            <a:fillRect/>
          </a:stretch>
        </p:blipFill>
        <p:spPr>
          <a:xfrm>
            <a:off x="7933592" y="1976254"/>
            <a:ext cx="3206592" cy="4004529"/>
          </a:xfrm>
          <a:prstGeom prst="rect">
            <a:avLst/>
          </a:prstGeom>
        </p:spPr>
      </p:pic>
    </p:spTree>
    <p:extLst>
      <p:ext uri="{BB962C8B-B14F-4D97-AF65-F5344CB8AC3E}">
        <p14:creationId xmlns:p14="http://schemas.microsoft.com/office/powerpoint/2010/main" val="1559983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Дми́трий</a:t>
            </a:r>
            <a:r>
              <a:rPr lang="ru-RU" dirty="0"/>
              <a:t> </a:t>
            </a:r>
            <a:r>
              <a:rPr lang="ru-RU" dirty="0" err="1"/>
              <a:t>Гео́ргиевич</a:t>
            </a:r>
            <a:r>
              <a:rPr lang="ru-RU" dirty="0"/>
              <a:t> </a:t>
            </a:r>
            <a:r>
              <a:rPr lang="ru-RU" dirty="0" err="1"/>
              <a:t>Миндиашви́ли</a:t>
            </a:r>
            <a:endParaRPr lang="ru-RU" dirty="0"/>
          </a:p>
        </p:txBody>
      </p:sp>
      <p:sp>
        <p:nvSpPr>
          <p:cNvPr id="3" name="Объект 2"/>
          <p:cNvSpPr>
            <a:spLocks noGrp="1"/>
          </p:cNvSpPr>
          <p:nvPr>
            <p:ph idx="1"/>
          </p:nvPr>
        </p:nvSpPr>
        <p:spPr>
          <a:xfrm>
            <a:off x="969499" y="1624936"/>
            <a:ext cx="6330462" cy="3569677"/>
          </a:xfrm>
        </p:spPr>
        <p:txBody>
          <a:bodyPr>
            <a:normAutofit lnSpcReduction="10000"/>
          </a:bodyPr>
          <a:lstStyle/>
          <a:p>
            <a:r>
              <a:rPr lang="ru-RU" dirty="0"/>
              <a:t>С</a:t>
            </a:r>
            <a:r>
              <a:rPr lang="ru-RU" dirty="0" smtClean="0"/>
              <a:t>оветский </a:t>
            </a:r>
            <a:r>
              <a:rPr lang="ru-RU" dirty="0"/>
              <a:t>и российский спортсмен, мастер спорта СССР по вольной борьбе, тренер, советник губернатора Красноярского края по физической культуре и спорту, президент Красноярской краевой федерации вольной борьбы. Герой Труда Российской Федерации (2020</a:t>
            </a:r>
            <a:r>
              <a:rPr lang="ru-RU" dirty="0" smtClean="0"/>
              <a:t>).</a:t>
            </a:r>
            <a:endParaRPr lang="ru-RU" dirty="0"/>
          </a:p>
          <a:p>
            <a:r>
              <a:rPr lang="ru-RU" dirty="0"/>
              <a:t>В качестве тренера участвовал во всех летних Олимпийских играх с 1972 по 2008 годы (за исключением 1984 года, когда СССР бойкотировал Олимпиаду). Подготовил трёхкратного олимпийского чемпиона </a:t>
            </a:r>
            <a:r>
              <a:rPr lang="ru-RU" dirty="0" err="1"/>
              <a:t>Бувайсара</a:t>
            </a:r>
            <a:r>
              <a:rPr lang="ru-RU" dirty="0"/>
              <a:t> </a:t>
            </a:r>
            <a:r>
              <a:rPr lang="ru-RU" dirty="0" err="1"/>
              <a:t>Сайтиева</a:t>
            </a:r>
            <a:r>
              <a:rPr lang="ru-RU" dirty="0"/>
              <a:t> и двукратного олимпийского чемпиона Ивана Ярыгина.</a:t>
            </a:r>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3914" y="1740877"/>
            <a:ext cx="3836532" cy="4334608"/>
          </a:xfrm>
          <a:prstGeom prst="rect">
            <a:avLst/>
          </a:prstGeom>
        </p:spPr>
      </p:pic>
    </p:spTree>
    <p:extLst>
      <p:ext uri="{BB962C8B-B14F-4D97-AF65-F5344CB8AC3E}">
        <p14:creationId xmlns:p14="http://schemas.microsoft.com/office/powerpoint/2010/main" val="3167945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Бувайсар</a:t>
            </a:r>
            <a:r>
              <a:rPr lang="ru-RU" dirty="0"/>
              <a:t> </a:t>
            </a:r>
            <a:r>
              <a:rPr lang="ru-RU" dirty="0" err="1"/>
              <a:t>Сайтиев</a:t>
            </a:r>
            <a:endParaRPr lang="ru-RU" dirty="0"/>
          </a:p>
        </p:txBody>
      </p:sp>
      <p:sp>
        <p:nvSpPr>
          <p:cNvPr id="3" name="Объект 2"/>
          <p:cNvSpPr>
            <a:spLocks noGrp="1"/>
          </p:cNvSpPr>
          <p:nvPr>
            <p:ph idx="1"/>
          </p:nvPr>
        </p:nvSpPr>
        <p:spPr>
          <a:xfrm>
            <a:off x="1371600" y="2286000"/>
            <a:ext cx="5758962" cy="3341077"/>
          </a:xfrm>
        </p:spPr>
        <p:txBody>
          <a:bodyPr/>
          <a:lstStyle/>
          <a:p>
            <a:r>
              <a:rPr lang="ru-RU" dirty="0"/>
              <a:t>Один из самых титулованных борцов вольного стиля в истории. Трёхкратный олимпийский чемпион (1996, 2004, 2008), шестикратный чемпион мира (1995, 1997, 1998, 2001, 2003, 2005), шестикратный чемпион Европы (1996, 1997, 1998, 2000, 2001, 2006), четырёхкратный чемпион России, семикратный победитель Красноярского турнира памяти Ивана Ярыгина, победитель Игр доброй воли 1998 года, заслуженный мастер спорта России (1995).</a:t>
            </a:r>
          </a:p>
        </p:txBody>
      </p:sp>
      <p:pic>
        <p:nvPicPr>
          <p:cNvPr id="4" name="Рисунок 3"/>
          <p:cNvPicPr>
            <a:picLocks noChangeAspect="1"/>
          </p:cNvPicPr>
          <p:nvPr/>
        </p:nvPicPr>
        <p:blipFill>
          <a:blip r:embed="rId2"/>
          <a:stretch>
            <a:fillRect/>
          </a:stretch>
        </p:blipFill>
        <p:spPr>
          <a:xfrm>
            <a:off x="7704992" y="2286000"/>
            <a:ext cx="3092254" cy="3865317"/>
          </a:xfrm>
          <a:prstGeom prst="rect">
            <a:avLst/>
          </a:prstGeom>
        </p:spPr>
      </p:pic>
    </p:spTree>
    <p:extLst>
      <p:ext uri="{BB962C8B-B14F-4D97-AF65-F5344CB8AC3E}">
        <p14:creationId xmlns:p14="http://schemas.microsoft.com/office/powerpoint/2010/main" val="1445045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Марина Ладынина</a:t>
            </a:r>
          </a:p>
        </p:txBody>
      </p:sp>
      <p:sp>
        <p:nvSpPr>
          <p:cNvPr id="3" name="Объект 2"/>
          <p:cNvSpPr>
            <a:spLocks noGrp="1"/>
          </p:cNvSpPr>
          <p:nvPr>
            <p:ph idx="1"/>
          </p:nvPr>
        </p:nvSpPr>
        <p:spPr>
          <a:xfrm>
            <a:off x="1371600" y="2286000"/>
            <a:ext cx="5785338" cy="3358662"/>
          </a:xfrm>
        </p:spPr>
        <p:txBody>
          <a:bodyPr>
            <a:normAutofit fontScale="92500" lnSpcReduction="20000"/>
          </a:bodyPr>
          <a:lstStyle/>
          <a:p>
            <a:r>
              <a:rPr lang="ru-RU" dirty="0" smtClean="0"/>
              <a:t>Советская </a:t>
            </a:r>
            <a:r>
              <a:rPr lang="ru-RU" dirty="0"/>
              <a:t>актриса; народная артистка СССР (1950), лауреат пяти Сталинских премий (1941, 1942, 1946, 1948, 1951</a:t>
            </a:r>
            <a:r>
              <a:rPr lang="ru-RU" dirty="0" smtClean="0"/>
              <a:t>).</a:t>
            </a:r>
            <a:endParaRPr lang="ru-RU" dirty="0"/>
          </a:p>
          <a:p>
            <a:r>
              <a:rPr lang="ru-RU" dirty="0" smtClean="0"/>
              <a:t>Вскоре </a:t>
            </a:r>
            <a:r>
              <a:rPr lang="ru-RU" dirty="0"/>
              <a:t>после рождения вместе с родителями переехала в село Назарово вблизи города Ачинска Енисейской губернии (ныне Красноярского края). В 16 лет стала учительницей и учила односельчан грамоте. Примерно в этом же возрасте впервые вышла на сцену самодеятельного драмкружка: играла в спектаклях и даже выступала с </a:t>
            </a:r>
            <a:r>
              <a:rPr lang="ru-RU" dirty="0" smtClean="0"/>
              <a:t>концертами. </a:t>
            </a:r>
            <a:r>
              <a:rPr lang="ru-RU" dirty="0"/>
              <a:t>В 1929 году она приехала в Москву, чтобы поступить на актёрские курсы</a:t>
            </a:r>
            <a:r>
              <a:rPr lang="ru-RU" dirty="0" smtClean="0"/>
              <a:t>.</a:t>
            </a:r>
            <a:endParaRPr lang="ru-RU" dirty="0"/>
          </a:p>
        </p:txBody>
      </p:sp>
      <p:pic>
        <p:nvPicPr>
          <p:cNvPr id="4" name="Рисунок 3"/>
          <p:cNvPicPr>
            <a:picLocks noChangeAspect="1"/>
          </p:cNvPicPr>
          <p:nvPr/>
        </p:nvPicPr>
        <p:blipFill>
          <a:blip r:embed="rId2"/>
          <a:stretch>
            <a:fillRect/>
          </a:stretch>
        </p:blipFill>
        <p:spPr>
          <a:xfrm>
            <a:off x="7636486" y="2171700"/>
            <a:ext cx="2914283" cy="4145494"/>
          </a:xfrm>
          <a:prstGeom prst="rect">
            <a:avLst/>
          </a:prstGeom>
        </p:spPr>
      </p:pic>
    </p:spTree>
    <p:extLst>
      <p:ext uri="{BB962C8B-B14F-4D97-AF65-F5344CB8AC3E}">
        <p14:creationId xmlns:p14="http://schemas.microsoft.com/office/powerpoint/2010/main" val="1446541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Игнатий Дмитриевич Рождественский</a:t>
            </a:r>
          </a:p>
        </p:txBody>
      </p:sp>
      <p:sp>
        <p:nvSpPr>
          <p:cNvPr id="3" name="Объект 2"/>
          <p:cNvSpPr>
            <a:spLocks noGrp="1"/>
          </p:cNvSpPr>
          <p:nvPr>
            <p:ph idx="1"/>
          </p:nvPr>
        </p:nvSpPr>
        <p:spPr>
          <a:xfrm>
            <a:off x="1371600" y="2286000"/>
            <a:ext cx="6743700" cy="3894992"/>
          </a:xfrm>
        </p:spPr>
        <p:txBody>
          <a:bodyPr>
            <a:normAutofit/>
          </a:bodyPr>
          <a:lstStyle/>
          <a:p>
            <a:r>
              <a:rPr lang="ru-RU" sz="1400" dirty="0"/>
              <a:t>После окончания школы Игнатий уехал в </a:t>
            </a:r>
            <a:r>
              <a:rPr lang="ru-RU" sz="1400" dirty="0" err="1"/>
              <a:t>Новоселовский</a:t>
            </a:r>
            <a:r>
              <a:rPr lang="ru-RU" sz="1400" dirty="0"/>
              <a:t> район ликвидатором безграмотности и учителем начальной школы деревни Камчатка, затем переезжает в село </a:t>
            </a:r>
            <a:r>
              <a:rPr lang="ru-RU" sz="1400" dirty="0" err="1"/>
              <a:t>Чалбышево</a:t>
            </a:r>
            <a:r>
              <a:rPr lang="ru-RU" sz="1400" dirty="0"/>
              <a:t> Пировского района. Здесь он встретил молодую учительницу </a:t>
            </a:r>
            <a:r>
              <a:rPr lang="ru-RU" sz="1400" dirty="0" err="1"/>
              <a:t>Геню</a:t>
            </a:r>
            <a:r>
              <a:rPr lang="ru-RU" sz="1400" dirty="0"/>
              <a:t> </a:t>
            </a:r>
            <a:r>
              <a:rPr lang="ru-RU" sz="1400" dirty="0" err="1"/>
              <a:t>Менделеевну</a:t>
            </a:r>
            <a:r>
              <a:rPr lang="ru-RU" sz="1400" dirty="0"/>
              <a:t> </a:t>
            </a:r>
            <a:r>
              <a:rPr lang="ru-RU" sz="1400" dirty="0" err="1"/>
              <a:t>Злотину</a:t>
            </a:r>
            <a:r>
              <a:rPr lang="ru-RU" sz="1400" dirty="0"/>
              <a:t>, ставшую его женой. У них в семье было двое сыновей и три дочери</a:t>
            </a:r>
            <a:r>
              <a:rPr lang="ru-RU" sz="1400" dirty="0" smtClean="0"/>
              <a:t>.</a:t>
            </a:r>
            <a:endParaRPr lang="ru-RU" sz="1400" dirty="0"/>
          </a:p>
          <a:p>
            <a:r>
              <a:rPr lang="ru-RU" sz="1400" dirty="0"/>
              <a:t>В 1927 году, когда Игнатию было семнадцать лет, в газете «Красноярский рабочий» появилось его первое печатное стихотворение «Полк обороны». В 1934 году молодая семья уехала в Туруханск. Два года Рождественский учил старшеклассников Туруханска, одновременно учился и сам — заочно с отличием окончил Иркутский педагогический институт</a:t>
            </a:r>
            <a:r>
              <a:rPr lang="ru-RU" sz="1400" dirty="0" smtClean="0"/>
              <a:t>.</a:t>
            </a:r>
            <a:endParaRPr lang="ru-RU" sz="1400" dirty="0"/>
          </a:p>
          <a:p>
            <a:r>
              <a:rPr lang="ru-RU" sz="1400" dirty="0"/>
              <a:t>В 1936—1937 годах Игнатий Дмитриевич работал в </a:t>
            </a:r>
            <a:r>
              <a:rPr lang="ru-RU" sz="1400" dirty="0" err="1"/>
              <a:t>Игарке</a:t>
            </a:r>
            <a:r>
              <a:rPr lang="ru-RU" sz="1400" dirty="0"/>
              <a:t>, когда город ещё только строился. В 1941 году Рождественский выехал в Красноярск, где жил до конца жизни.</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5123" y="2013438"/>
            <a:ext cx="3181136" cy="3956538"/>
          </a:xfrm>
          <a:prstGeom prst="rect">
            <a:avLst/>
          </a:prstGeom>
        </p:spPr>
      </p:pic>
    </p:spTree>
    <p:extLst>
      <p:ext uri="{BB962C8B-B14F-4D97-AF65-F5344CB8AC3E}">
        <p14:creationId xmlns:p14="http://schemas.microsoft.com/office/powerpoint/2010/main" val="4290203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Пантелеев Иван Иванович</a:t>
            </a:r>
          </a:p>
        </p:txBody>
      </p:sp>
      <p:sp>
        <p:nvSpPr>
          <p:cNvPr id="3" name="Объект 2"/>
          <p:cNvSpPr>
            <a:spLocks noGrp="1"/>
          </p:cNvSpPr>
          <p:nvPr>
            <p:ph idx="1"/>
          </p:nvPr>
        </p:nvSpPr>
        <p:spPr>
          <a:xfrm>
            <a:off x="1371600" y="2286000"/>
            <a:ext cx="5864469" cy="3543300"/>
          </a:xfrm>
        </p:spPr>
        <p:txBody>
          <a:bodyPr>
            <a:normAutofit fontScale="92500" lnSpcReduction="10000"/>
          </a:bodyPr>
          <a:lstStyle/>
          <a:p>
            <a:r>
              <a:rPr lang="ru-RU" dirty="0"/>
              <a:t>Писатель Иван Иванович Пантелеев родился 8 июня 1924 года в деревне Мельничная </a:t>
            </a:r>
            <a:r>
              <a:rPr lang="ru-RU" dirty="0" err="1"/>
              <a:t>Ирбейского</a:t>
            </a:r>
            <a:r>
              <a:rPr lang="ru-RU" dirty="0"/>
              <a:t> района. Его жизнь и творческая судьба характерны для того поколения писателей, которым в начале Великой Отечественной едва исполнилось семнадцать. Четыре с половиной года не снимал солдатскую шинель. </a:t>
            </a:r>
            <a:r>
              <a:rPr lang="ru-RU" dirty="0" smtClean="0"/>
              <a:t>За </a:t>
            </a:r>
            <a:r>
              <a:rPr lang="ru-RU" dirty="0"/>
              <a:t>бои на подступах к Вене награжден орденом Отечественной войны </a:t>
            </a:r>
            <a:r>
              <a:rPr lang="ru-RU" dirty="0" err="1"/>
              <a:t>ll</a:t>
            </a:r>
            <a:r>
              <a:rPr lang="ru-RU" dirty="0"/>
              <a:t> степени. А потом трудные послевоенные годы – годы нелегкого труда на железной дороге и напряженной учебы в Литературном институте на семинарах Валентина Катаева и Константина Паустовского.</a:t>
            </a:r>
          </a:p>
        </p:txBody>
      </p:sp>
      <p:pic>
        <p:nvPicPr>
          <p:cNvPr id="4" name="Рисунок 3"/>
          <p:cNvPicPr>
            <a:picLocks noChangeAspect="1"/>
          </p:cNvPicPr>
          <p:nvPr/>
        </p:nvPicPr>
        <p:blipFill>
          <a:blip r:embed="rId2"/>
          <a:stretch>
            <a:fillRect/>
          </a:stretch>
        </p:blipFill>
        <p:spPr>
          <a:xfrm>
            <a:off x="7601683" y="1723291"/>
            <a:ext cx="3471929" cy="4170485"/>
          </a:xfrm>
          <a:prstGeom prst="rect">
            <a:avLst/>
          </a:prstGeom>
        </p:spPr>
      </p:pic>
    </p:spTree>
    <p:extLst>
      <p:ext uri="{BB962C8B-B14F-4D97-AF65-F5344CB8AC3E}">
        <p14:creationId xmlns:p14="http://schemas.microsoft.com/office/powerpoint/2010/main" val="1760112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Дубенский Андрей</a:t>
            </a:r>
          </a:p>
        </p:txBody>
      </p:sp>
      <p:sp>
        <p:nvSpPr>
          <p:cNvPr id="3" name="Объект 2"/>
          <p:cNvSpPr>
            <a:spLocks noGrp="1"/>
          </p:cNvSpPr>
          <p:nvPr>
            <p:ph idx="1"/>
          </p:nvPr>
        </p:nvSpPr>
        <p:spPr>
          <a:xfrm>
            <a:off x="1371601" y="1626577"/>
            <a:ext cx="5829299" cy="4659923"/>
          </a:xfrm>
        </p:spPr>
        <p:txBody>
          <a:bodyPr>
            <a:normAutofit fontScale="92500" lnSpcReduction="10000"/>
          </a:bodyPr>
          <a:lstStyle/>
          <a:p>
            <a:r>
              <a:rPr lang="ru-RU" dirty="0" smtClean="0"/>
              <a:t>Сын </a:t>
            </a:r>
            <a:r>
              <a:rPr lang="ru-RU" dirty="0"/>
              <a:t>боярский, воевода, основатель Красноярского острога, давшего начало городу Красноярску</a:t>
            </a:r>
            <a:r>
              <a:rPr lang="ru-RU" dirty="0" smtClean="0"/>
              <a:t>.</a:t>
            </a:r>
          </a:p>
          <a:p>
            <a:r>
              <a:rPr lang="ru-RU" dirty="0"/>
              <a:t>В 1623 г. Казанский приказ, который ведал освоением Сибири, прикомандировал Андрея Дубенского к енисейскому воеводе Якову Хрипунову, его дальнему родственнику. По поручению Хрипунова Дубенский отправился из Енисейска вверх по Енисею, где он должен был выбирать место для закладки нового острога, обеспечившего бы безопасность енисейских острогов от </a:t>
            </a:r>
            <a:r>
              <a:rPr lang="ru-RU" dirty="0" err="1"/>
              <a:t>кыргызов</a:t>
            </a:r>
            <a:r>
              <a:rPr lang="ru-RU" dirty="0"/>
              <a:t>. В 1628 г. Дубенский нашел такое место, которое отличалось не только удобным стратегическим расположением, но и необыкновенной красотой. Дубенский первым назвал это урочище Красным Яром, дав имя будущему городу. </a:t>
            </a:r>
          </a:p>
        </p:txBody>
      </p:sp>
      <p:pic>
        <p:nvPicPr>
          <p:cNvPr id="4" name="Рисунок 3"/>
          <p:cNvPicPr>
            <a:picLocks noChangeAspect="1"/>
          </p:cNvPicPr>
          <p:nvPr/>
        </p:nvPicPr>
        <p:blipFill>
          <a:blip r:embed="rId2"/>
          <a:stretch>
            <a:fillRect/>
          </a:stretch>
        </p:blipFill>
        <p:spPr>
          <a:xfrm>
            <a:off x="7858858" y="1362808"/>
            <a:ext cx="3571141" cy="4761521"/>
          </a:xfrm>
          <a:prstGeom prst="rect">
            <a:avLst/>
          </a:prstGeom>
        </p:spPr>
      </p:pic>
    </p:spTree>
    <p:extLst>
      <p:ext uri="{BB962C8B-B14F-4D97-AF65-F5344CB8AC3E}">
        <p14:creationId xmlns:p14="http://schemas.microsoft.com/office/powerpoint/2010/main" val="274593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Василий</a:t>
            </a:r>
            <a:br>
              <a:rPr lang="ru-RU" dirty="0"/>
            </a:br>
            <a:r>
              <a:rPr lang="ru-RU" dirty="0"/>
              <a:t>Суриков</a:t>
            </a:r>
          </a:p>
        </p:txBody>
      </p:sp>
      <p:sp>
        <p:nvSpPr>
          <p:cNvPr id="3" name="Объект 2"/>
          <p:cNvSpPr>
            <a:spLocks noGrp="1"/>
          </p:cNvSpPr>
          <p:nvPr>
            <p:ph idx="1"/>
          </p:nvPr>
        </p:nvSpPr>
        <p:spPr/>
        <p:txBody>
          <a:bodyPr/>
          <a:lstStyle/>
          <a:p>
            <a:r>
              <a:rPr lang="ru-RU" dirty="0"/>
              <a:t>Великий художник, запечатлевший на своих полотнах яркие события из истории России и Сибири, без которых сегодня, пожалуй, невозможно представить русскую культуру.</a:t>
            </a:r>
          </a:p>
        </p:txBody>
      </p:sp>
      <p:pic>
        <p:nvPicPr>
          <p:cNvPr id="4" name="Рисунок 3"/>
          <p:cNvPicPr>
            <a:picLocks noChangeAspect="1"/>
          </p:cNvPicPr>
          <p:nvPr/>
        </p:nvPicPr>
        <p:blipFill>
          <a:blip r:embed="rId2"/>
          <a:stretch>
            <a:fillRect/>
          </a:stretch>
        </p:blipFill>
        <p:spPr>
          <a:xfrm>
            <a:off x="4089889" y="3022133"/>
            <a:ext cx="4895850" cy="3259237"/>
          </a:xfrm>
          <a:prstGeom prst="rect">
            <a:avLst/>
          </a:prstGeom>
        </p:spPr>
      </p:pic>
    </p:spTree>
    <p:extLst>
      <p:ext uri="{BB962C8B-B14F-4D97-AF65-F5344CB8AC3E}">
        <p14:creationId xmlns:p14="http://schemas.microsoft.com/office/powerpoint/2010/main" val="58651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Андрей</a:t>
            </a:r>
            <a:br>
              <a:rPr lang="ru-RU" dirty="0"/>
            </a:br>
            <a:r>
              <a:rPr lang="ru-RU" dirty="0" err="1"/>
              <a:t>Поздеев</a:t>
            </a:r>
            <a:endParaRPr lang="ru-RU" dirty="0"/>
          </a:p>
        </p:txBody>
      </p:sp>
      <p:sp>
        <p:nvSpPr>
          <p:cNvPr id="3" name="Объект 2"/>
          <p:cNvSpPr>
            <a:spLocks noGrp="1"/>
          </p:cNvSpPr>
          <p:nvPr>
            <p:ph idx="1"/>
          </p:nvPr>
        </p:nvSpPr>
        <p:spPr>
          <a:xfrm>
            <a:off x="1371600" y="1881554"/>
            <a:ext cx="9601200" cy="3581400"/>
          </a:xfrm>
        </p:spPr>
        <p:txBody>
          <a:bodyPr/>
          <a:lstStyle/>
          <a:p>
            <a:r>
              <a:rPr lang="ru-RU" dirty="0"/>
              <a:t>Солнечный художник. Его мастерская была центром притяжения для мыслящей интеллигенции 70-90-х годов прошлого столетия — художников, актеров, поэтов, музыкантов, преподавателей, врачей. Андрей Геннадьевич изобрел собственную систему символов, с помощью которой он передавал свою любовь к сибирской природе.</a:t>
            </a:r>
          </a:p>
        </p:txBody>
      </p:sp>
      <p:pic>
        <p:nvPicPr>
          <p:cNvPr id="4" name="Рисунок 3"/>
          <p:cNvPicPr>
            <a:picLocks noChangeAspect="1"/>
          </p:cNvPicPr>
          <p:nvPr/>
        </p:nvPicPr>
        <p:blipFill>
          <a:blip r:embed="rId2"/>
          <a:stretch>
            <a:fillRect/>
          </a:stretch>
        </p:blipFill>
        <p:spPr>
          <a:xfrm>
            <a:off x="3642946" y="3132014"/>
            <a:ext cx="4885593" cy="3257062"/>
          </a:xfrm>
          <a:prstGeom prst="rect">
            <a:avLst/>
          </a:prstGeom>
        </p:spPr>
      </p:pic>
    </p:spTree>
    <p:extLst>
      <p:ext uri="{BB962C8B-B14F-4D97-AF65-F5344CB8AC3E}">
        <p14:creationId xmlns:p14="http://schemas.microsoft.com/office/powerpoint/2010/main" val="3549331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Виктор</a:t>
            </a:r>
            <a:br>
              <a:rPr lang="ru-RU" dirty="0"/>
            </a:br>
            <a:r>
              <a:rPr lang="ru-RU" dirty="0"/>
              <a:t>Астафьев</a:t>
            </a:r>
          </a:p>
        </p:txBody>
      </p:sp>
      <p:sp>
        <p:nvSpPr>
          <p:cNvPr id="3" name="Объект 2"/>
          <p:cNvSpPr>
            <a:spLocks noGrp="1"/>
          </p:cNvSpPr>
          <p:nvPr>
            <p:ph idx="1"/>
          </p:nvPr>
        </p:nvSpPr>
        <p:spPr/>
        <p:txBody>
          <a:bodyPr/>
          <a:lstStyle/>
          <a:p>
            <a:r>
              <a:rPr lang="ru-RU" dirty="0"/>
              <a:t>Советский и российский писатель, которого еще при жизни назвали «совестью нации». В неоконченном романе «Прокляты и убиты» описал войну так, как до него это в официальной литературе никто не делал.</a:t>
            </a:r>
          </a:p>
        </p:txBody>
      </p:sp>
      <p:pic>
        <p:nvPicPr>
          <p:cNvPr id="5" name="Рисунок 4"/>
          <p:cNvPicPr>
            <a:picLocks noChangeAspect="1"/>
          </p:cNvPicPr>
          <p:nvPr/>
        </p:nvPicPr>
        <p:blipFill>
          <a:blip r:embed="rId2"/>
          <a:stretch>
            <a:fillRect/>
          </a:stretch>
        </p:blipFill>
        <p:spPr>
          <a:xfrm>
            <a:off x="4108938" y="3255108"/>
            <a:ext cx="4736123" cy="3157415"/>
          </a:xfrm>
          <a:prstGeom prst="rect">
            <a:avLst/>
          </a:prstGeom>
        </p:spPr>
      </p:pic>
    </p:spTree>
    <p:extLst>
      <p:ext uri="{BB962C8B-B14F-4D97-AF65-F5344CB8AC3E}">
        <p14:creationId xmlns:p14="http://schemas.microsoft.com/office/powerpoint/2010/main" val="4005637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Иван</a:t>
            </a:r>
            <a:br>
              <a:rPr lang="ru-RU" dirty="0"/>
            </a:br>
            <a:r>
              <a:rPr lang="ru-RU" dirty="0"/>
              <a:t>Ярыгин</a:t>
            </a:r>
          </a:p>
        </p:txBody>
      </p:sp>
      <p:sp>
        <p:nvSpPr>
          <p:cNvPr id="3" name="Объект 2"/>
          <p:cNvSpPr>
            <a:spLocks noGrp="1"/>
          </p:cNvSpPr>
          <p:nvPr>
            <p:ph idx="1"/>
          </p:nvPr>
        </p:nvSpPr>
        <p:spPr>
          <a:xfrm>
            <a:off x="1371600" y="2286000"/>
            <a:ext cx="4343400" cy="3581400"/>
          </a:xfrm>
        </p:spPr>
        <p:txBody>
          <a:bodyPr/>
          <a:lstStyle/>
          <a:p>
            <a:r>
              <a:rPr lang="ru-RU" dirty="0"/>
              <a:t>Сибирский богатырь, борец вольного стиля, многократный чемпион Олимпиад, СССР и Европы. Его именем в Красноярске назван один из главных городских стадионов на острове Отдыха.</a:t>
            </a:r>
          </a:p>
        </p:txBody>
      </p:sp>
      <p:pic>
        <p:nvPicPr>
          <p:cNvPr id="4" name="Рисунок 3"/>
          <p:cNvPicPr>
            <a:picLocks noChangeAspect="1"/>
          </p:cNvPicPr>
          <p:nvPr/>
        </p:nvPicPr>
        <p:blipFill>
          <a:blip r:embed="rId2"/>
          <a:stretch>
            <a:fillRect/>
          </a:stretch>
        </p:blipFill>
        <p:spPr>
          <a:xfrm>
            <a:off x="6685656" y="1619983"/>
            <a:ext cx="2999966" cy="4247417"/>
          </a:xfrm>
          <a:prstGeom prst="rect">
            <a:avLst/>
          </a:prstGeom>
        </p:spPr>
      </p:pic>
    </p:spTree>
    <p:extLst>
      <p:ext uri="{BB962C8B-B14F-4D97-AF65-F5344CB8AC3E}">
        <p14:creationId xmlns:p14="http://schemas.microsoft.com/office/powerpoint/2010/main" val="2489676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Михаил</a:t>
            </a:r>
            <a:br>
              <a:rPr lang="ru-RU" dirty="0"/>
            </a:br>
            <a:r>
              <a:rPr lang="ru-RU" dirty="0"/>
              <a:t>Годенко</a:t>
            </a:r>
          </a:p>
        </p:txBody>
      </p:sp>
      <p:sp>
        <p:nvSpPr>
          <p:cNvPr id="3" name="Объект 2"/>
          <p:cNvSpPr>
            <a:spLocks noGrp="1"/>
          </p:cNvSpPr>
          <p:nvPr>
            <p:ph idx="1"/>
          </p:nvPr>
        </p:nvSpPr>
        <p:spPr>
          <a:xfrm>
            <a:off x="1371600" y="2286000"/>
            <a:ext cx="4897315" cy="3581400"/>
          </a:xfrm>
        </p:spPr>
        <p:txBody>
          <a:bodyPr/>
          <a:lstStyle/>
          <a:p>
            <a:r>
              <a:rPr lang="ru-RU" dirty="0"/>
              <a:t>Советский хореограф и балетмейстер, ставивший танцы на Олимпиаде-80. Сделал красноярский ансамбль танца Сибири, который после смерти хореографа получил его имя, визитной карточкой края по всему миру.</a:t>
            </a:r>
          </a:p>
        </p:txBody>
      </p:sp>
      <p:pic>
        <p:nvPicPr>
          <p:cNvPr id="5" name="Рисунок 4"/>
          <p:cNvPicPr>
            <a:picLocks noChangeAspect="1"/>
          </p:cNvPicPr>
          <p:nvPr/>
        </p:nvPicPr>
        <p:blipFill>
          <a:blip r:embed="rId2"/>
          <a:stretch>
            <a:fillRect/>
          </a:stretch>
        </p:blipFill>
        <p:spPr>
          <a:xfrm>
            <a:off x="7177454" y="756138"/>
            <a:ext cx="3083073" cy="5485301"/>
          </a:xfrm>
          <a:prstGeom prst="rect">
            <a:avLst/>
          </a:prstGeom>
        </p:spPr>
      </p:pic>
    </p:spTree>
    <p:extLst>
      <p:ext uri="{BB962C8B-B14F-4D97-AF65-F5344CB8AC3E}">
        <p14:creationId xmlns:p14="http://schemas.microsoft.com/office/powerpoint/2010/main" val="1844490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Дмитрий Хворостовский</a:t>
            </a:r>
          </a:p>
        </p:txBody>
      </p:sp>
      <p:sp>
        <p:nvSpPr>
          <p:cNvPr id="3" name="Объект 2"/>
          <p:cNvSpPr>
            <a:spLocks noGrp="1"/>
          </p:cNvSpPr>
          <p:nvPr>
            <p:ph idx="1"/>
          </p:nvPr>
        </p:nvSpPr>
        <p:spPr>
          <a:xfrm>
            <a:off x="1371600" y="2286000"/>
            <a:ext cx="5495192" cy="3581400"/>
          </a:xfrm>
        </p:spPr>
        <p:txBody>
          <a:bodyPr/>
          <a:lstStyle/>
          <a:p>
            <a:r>
              <a:rPr lang="ru-RU" dirty="0"/>
              <a:t>Всемирно известный оперный певец, трагически скончавшийся в 2017 году. С 1994 года жил в Лондоне, но о родном годе не забывал, регулярно давая здесь концерты. Именем певца в городе названы оперный театр, институт искусств, музыкальная школа и аэропорт.</a:t>
            </a:r>
          </a:p>
        </p:txBody>
      </p:sp>
      <p:pic>
        <p:nvPicPr>
          <p:cNvPr id="4" name="Рисунок 3"/>
          <p:cNvPicPr>
            <a:picLocks noChangeAspect="1"/>
          </p:cNvPicPr>
          <p:nvPr/>
        </p:nvPicPr>
        <p:blipFill>
          <a:blip r:embed="rId2"/>
          <a:stretch>
            <a:fillRect/>
          </a:stretch>
        </p:blipFill>
        <p:spPr>
          <a:xfrm>
            <a:off x="6932735" y="1740877"/>
            <a:ext cx="4394688" cy="4394688"/>
          </a:xfrm>
          <a:prstGeom prst="rect">
            <a:avLst/>
          </a:prstGeom>
        </p:spPr>
      </p:pic>
    </p:spTree>
    <p:extLst>
      <p:ext uri="{BB962C8B-B14F-4D97-AF65-F5344CB8AC3E}">
        <p14:creationId xmlns:p14="http://schemas.microsoft.com/office/powerpoint/2010/main" val="709757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Олег</a:t>
            </a:r>
            <a:br>
              <a:rPr lang="ru-RU" dirty="0"/>
            </a:br>
            <a:r>
              <a:rPr lang="ru-RU" dirty="0"/>
              <a:t>Романцев</a:t>
            </a:r>
          </a:p>
        </p:txBody>
      </p:sp>
      <p:sp>
        <p:nvSpPr>
          <p:cNvPr id="3" name="Объект 2"/>
          <p:cNvSpPr>
            <a:spLocks noGrp="1"/>
          </p:cNvSpPr>
          <p:nvPr>
            <p:ph idx="1"/>
          </p:nvPr>
        </p:nvSpPr>
        <p:spPr>
          <a:xfrm>
            <a:off x="1371600" y="2052918"/>
            <a:ext cx="9601200" cy="3581400"/>
          </a:xfrm>
        </p:spPr>
        <p:txBody>
          <a:bodyPr/>
          <a:lstStyle/>
          <a:p>
            <a:r>
              <a:rPr lang="ru-RU" dirty="0"/>
              <a:t>Самый титулованный российский футбольный тренер. Сейчас его имя больше связано с московским «Спартаком», но начинал карьеру футболиста Романцев в Красноярске, откуда его и переманили «красно-белые».</a:t>
            </a:r>
          </a:p>
        </p:txBody>
      </p:sp>
      <p:pic>
        <p:nvPicPr>
          <p:cNvPr id="4" name="Рисунок 3"/>
          <p:cNvPicPr>
            <a:picLocks noChangeAspect="1"/>
          </p:cNvPicPr>
          <p:nvPr/>
        </p:nvPicPr>
        <p:blipFill>
          <a:blip r:embed="rId2"/>
          <a:stretch>
            <a:fillRect/>
          </a:stretch>
        </p:blipFill>
        <p:spPr>
          <a:xfrm>
            <a:off x="4073191" y="3160918"/>
            <a:ext cx="4407421" cy="3177686"/>
          </a:xfrm>
          <a:prstGeom prst="rect">
            <a:avLst/>
          </a:prstGeom>
        </p:spPr>
      </p:pic>
    </p:spTree>
    <p:extLst>
      <p:ext uri="{BB962C8B-B14F-4D97-AF65-F5344CB8AC3E}">
        <p14:creationId xmlns:p14="http://schemas.microsoft.com/office/powerpoint/2010/main" val="232873849"/>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TM10001105[[fn=Уголки]]</Template>
  <TotalTime>68</TotalTime>
  <Words>1209</Words>
  <Application>Microsoft Office PowerPoint</Application>
  <PresentationFormat>Широкоэкранный</PresentationFormat>
  <Paragraphs>43</Paragraphs>
  <Slides>19</Slides>
  <Notes>0</Notes>
  <HiddenSlides>0</HiddenSlides>
  <MMClips>0</MMClips>
  <ScaleCrop>false</ScaleCrop>
  <HeadingPairs>
    <vt:vector size="6" baseType="variant">
      <vt:variant>
        <vt:lpstr>Использованные шрифты</vt:lpstr>
      </vt:variant>
      <vt:variant>
        <vt:i4>1</vt:i4>
      </vt:variant>
      <vt:variant>
        <vt:lpstr>Тема</vt:lpstr>
      </vt:variant>
      <vt:variant>
        <vt:i4>1</vt:i4>
      </vt:variant>
      <vt:variant>
        <vt:lpstr>Заголовки слайдов</vt:lpstr>
      </vt:variant>
      <vt:variant>
        <vt:i4>19</vt:i4>
      </vt:variant>
    </vt:vector>
  </HeadingPairs>
  <TitlesOfParts>
    <vt:vector size="21" baseType="lpstr">
      <vt:lpstr>Franklin Gothic Book</vt:lpstr>
      <vt:lpstr>Crop</vt:lpstr>
      <vt:lpstr>Знаменитые люди, прославившие красноярский край</vt:lpstr>
      <vt:lpstr>Дубенский Андрей</vt:lpstr>
      <vt:lpstr>Василий Суриков</vt:lpstr>
      <vt:lpstr>Андрей Поздеев</vt:lpstr>
      <vt:lpstr>Виктор Астафьев</vt:lpstr>
      <vt:lpstr>Иван Ярыгин</vt:lpstr>
      <vt:lpstr>Михаил Годенко</vt:lpstr>
      <vt:lpstr>Дмитрий Хворостовский</vt:lpstr>
      <vt:lpstr>Олег Романцев</vt:lpstr>
      <vt:lpstr>Василий Слонов</vt:lpstr>
      <vt:lpstr>Ольга Медведцева</vt:lpstr>
      <vt:lpstr>Вячеслав Бутусов</vt:lpstr>
      <vt:lpstr>Киренский Леонид Васильевич</vt:lpstr>
      <vt:lpstr>Решетнёв Михаил Фёдорович</vt:lpstr>
      <vt:lpstr>Дми́трий Гео́ргиевич Миндиашви́ли</vt:lpstr>
      <vt:lpstr>Бувайсар Сайтиев</vt:lpstr>
      <vt:lpstr>Марина Ладынина</vt:lpstr>
      <vt:lpstr>Игнатий Дмитриевич Рождественский</vt:lpstr>
      <vt:lpstr>Пантелеев Иван Иванович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gusebus228@yandex.ru</dc:creator>
  <cp:lastModifiedBy>gusebus228@yandex.ru</cp:lastModifiedBy>
  <cp:revision>8</cp:revision>
  <dcterms:created xsi:type="dcterms:W3CDTF">2021-05-25T13:48:38Z</dcterms:created>
  <dcterms:modified xsi:type="dcterms:W3CDTF">2021-05-25T14:56:40Z</dcterms:modified>
</cp:coreProperties>
</file>