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1" r:id="rId4"/>
    <p:sldId id="257" r:id="rId5"/>
    <p:sldId id="259" r:id="rId6"/>
    <p:sldId id="262" r:id="rId7"/>
    <p:sldId id="264" r:id="rId8"/>
    <p:sldId id="260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FF00"/>
    <a:srgbClr val="808000"/>
    <a:srgbClr val="00CC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88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F26A-BB24-4A9A-A42E-D00B3EB1F650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0114-B66D-4096-B860-26F9E45D59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F26A-BB24-4A9A-A42E-D00B3EB1F650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0114-B66D-4096-B860-26F9E45D5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F26A-BB24-4A9A-A42E-D00B3EB1F650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0114-B66D-4096-B860-26F9E45D5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F26A-BB24-4A9A-A42E-D00B3EB1F650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0114-B66D-4096-B860-26F9E45D59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F26A-BB24-4A9A-A42E-D00B3EB1F650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0114-B66D-4096-B860-26F9E45D5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F26A-BB24-4A9A-A42E-D00B3EB1F650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0114-B66D-4096-B860-26F9E45D59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F26A-BB24-4A9A-A42E-D00B3EB1F650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0114-B66D-4096-B860-26F9E45D59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F26A-BB24-4A9A-A42E-D00B3EB1F650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0114-B66D-4096-B860-26F9E45D5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F26A-BB24-4A9A-A42E-D00B3EB1F650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0114-B66D-4096-B860-26F9E45D5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F26A-BB24-4A9A-A42E-D00B3EB1F650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0114-B66D-4096-B860-26F9E45D5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F26A-BB24-4A9A-A42E-D00B3EB1F650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0114-B66D-4096-B860-26F9E45D59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F0F26A-BB24-4A9A-A42E-D00B3EB1F650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8A0114-B66D-4096-B860-26F9E45D5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5085184"/>
            <a:ext cx="6170039" cy="123397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96752"/>
            <a:ext cx="8676456" cy="2088232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Традиции и обычаи </a:t>
            </a:r>
            <a:br>
              <a:rPr lang="ru-RU" dirty="0" smtClean="0"/>
            </a:br>
            <a:r>
              <a:rPr lang="ru-RU" dirty="0" smtClean="0"/>
              <a:t>       татарского народа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99161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0"/>
            <a:ext cx="8568952" cy="63093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В </a:t>
            </a:r>
            <a:r>
              <a:rPr lang="ru-RU" dirty="0"/>
              <a:t>мусульманском обществе брак, сопровождающийся рождением детей, является религиозной обязанностью, а безбрачие – прискорбным состоянием. Коран допускает, чтобы верующий имел одновременно четырех жен. В суре Корана, которая называется «Женщины», сказано: «Женитесь на тех, что приятны вам, женщинах – и двух, и трех, и четырех. А если боитесь, что не будете справедливы, то на одной…». Социально-экономические нужды занимают главное место в правовых нормах шариата, касающихся брачно-семейных отношений.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75836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51520" y="0"/>
            <a:ext cx="8892480" cy="3645024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b="1" dirty="0" smtClean="0"/>
              <a:t>Жена </a:t>
            </a:r>
            <a:r>
              <a:rPr lang="ru-RU" b="1" dirty="0"/>
              <a:t>обязана:                           </a:t>
            </a:r>
            <a:endParaRPr lang="ru-RU" b="1" dirty="0" smtClean="0"/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dirty="0"/>
              <a:t>Жить в доме мужа;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Подчиняться </a:t>
            </a:r>
            <a:r>
              <a:rPr lang="ru-RU" dirty="0"/>
              <a:t>его приказаниям, если они не безрассудны;</a:t>
            </a:r>
          </a:p>
          <a:p>
            <a:pPr marL="45720" indent="0">
              <a:buNone/>
            </a:pPr>
            <a:r>
              <a:rPr lang="ru-RU" dirty="0"/>
              <a:t>Не показываться без уважительных причин в публичных местах;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Без </a:t>
            </a:r>
            <a:r>
              <a:rPr lang="ru-RU" dirty="0"/>
              <a:t>разрешения </a:t>
            </a:r>
            <a:r>
              <a:rPr lang="ru-RU" dirty="0" smtClean="0"/>
              <a:t>мужа </a:t>
            </a:r>
            <a:r>
              <a:rPr lang="ru-RU" dirty="0"/>
              <a:t>жена не имеет права </a:t>
            </a:r>
            <a:r>
              <a:rPr lang="ru-RU" dirty="0" smtClean="0"/>
              <a:t>приобретать имущество, нанимать прислугу.                                                          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dirty="0"/>
              <a:t>Следует отметить, что непослушная жена не может претендовать на содержание ее мужем в течение всего срока, пока она не </a:t>
            </a:r>
            <a:r>
              <a:rPr lang="ru-RU" dirty="0" smtClean="0"/>
              <a:t>подчинится </a:t>
            </a:r>
            <a:r>
              <a:rPr lang="ru-RU" dirty="0"/>
              <a:t>его воле. В случае невыполнения женою указанных требований, муж может развестись с ней и отказать ей в содержании. Непокорную жену муж </a:t>
            </a:r>
            <a:r>
              <a:rPr lang="ru-RU" dirty="0" smtClean="0"/>
              <a:t>вправе лишить </a:t>
            </a:r>
            <a:r>
              <a:rPr lang="ru-RU" dirty="0"/>
              <a:t>свободы </a:t>
            </a:r>
            <a:r>
              <a:rPr lang="ru-RU" dirty="0" smtClean="0"/>
              <a:t>, подвергнуть </a:t>
            </a:r>
            <a:r>
              <a:rPr lang="ru-RU" dirty="0"/>
              <a:t>легким телесным наказаниям.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3498850"/>
            <a:ext cx="2420937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29966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94742" y="32370"/>
            <a:ext cx="8964488" cy="4824536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b="1" dirty="0"/>
              <a:t>Муж обязан:</a:t>
            </a:r>
          </a:p>
          <a:p>
            <a:pPr marL="45720" indent="0">
              <a:buNone/>
            </a:pPr>
            <a:r>
              <a:rPr lang="ru-RU" dirty="0"/>
              <a:t>Содержать </a:t>
            </a:r>
            <a:r>
              <a:rPr lang="ru-RU" dirty="0" smtClean="0"/>
              <a:t>жену </a:t>
            </a:r>
            <a:r>
              <a:rPr lang="ru-RU" dirty="0"/>
              <a:t>сообразно со своим и ее состоянием, а при неравенстве условий – по среднему расчету. </a:t>
            </a:r>
            <a:r>
              <a:rPr lang="ru-RU" dirty="0" smtClean="0"/>
              <a:t>Отлучка </a:t>
            </a:r>
            <a:r>
              <a:rPr lang="ru-RU" dirty="0"/>
              <a:t>мужа из дома </a:t>
            </a:r>
            <a:r>
              <a:rPr lang="ru-RU" dirty="0" smtClean="0"/>
              <a:t>сроком на  6 </a:t>
            </a:r>
            <a:r>
              <a:rPr lang="ru-RU" dirty="0"/>
              <a:t>месяцев и отказ содержать жену на протяжении </a:t>
            </a:r>
            <a:r>
              <a:rPr lang="ru-RU" dirty="0" smtClean="0"/>
              <a:t>этого же </a:t>
            </a:r>
            <a:r>
              <a:rPr lang="ru-RU" dirty="0"/>
              <a:t>срока являются поводом для развода.</a:t>
            </a:r>
          </a:p>
          <a:p>
            <a:pPr marL="45720" indent="0">
              <a:buNone/>
            </a:pPr>
            <a:r>
              <a:rPr lang="ru-RU" dirty="0"/>
              <a:t>Если у мужа более одной жены, то он обязан дать каждой отдельное спальное помещение, имеющее свой отдельный выход во двор, и по </a:t>
            </a:r>
            <a:r>
              <a:rPr lang="ru-RU" dirty="0" smtClean="0"/>
              <a:t>возможности, </a:t>
            </a:r>
            <a:r>
              <a:rPr lang="ru-RU" dirty="0"/>
              <a:t>равно делить между ними свое </a:t>
            </a:r>
            <a:r>
              <a:rPr lang="ru-RU" dirty="0" smtClean="0"/>
              <a:t>имущество. В </a:t>
            </a:r>
            <a:r>
              <a:rPr lang="ru-RU" dirty="0"/>
              <a:t>случае отказа мужа от брачного сожительства, жена может обратиться к народному судье, который, впрочем, действует на супругов одним лишь увещанием</a:t>
            </a:r>
          </a:p>
          <a:p>
            <a:pPr marL="45720" indent="0">
              <a:buNone/>
            </a:pPr>
            <a:r>
              <a:rPr lang="ru-RU" dirty="0"/>
              <a:t>Муж обязан </a:t>
            </a:r>
            <a:r>
              <a:rPr lang="ru-RU" dirty="0" smtClean="0"/>
              <a:t>позволять </a:t>
            </a:r>
            <a:r>
              <a:rPr lang="ru-RU" dirty="0"/>
              <a:t>жене посещать ее родителей раз в неделю, </a:t>
            </a:r>
            <a:r>
              <a:rPr lang="ru-RU" dirty="0" smtClean="0"/>
              <a:t>принимать родных у себя. Муж </a:t>
            </a:r>
            <a:r>
              <a:rPr lang="ru-RU" dirty="0"/>
              <a:t>не подвергается взысканию (ни гражданскому, ни уголовному) за несоблюдение супружеской верности, за исключением случая содержания в одном доме с женой наложницы – язычницы. Это может быть рассмотрено, как оскорбление религиозного чувства жены, составляющее акт «жестокости», в широком смысле этого слова, оправдывающее жену за нежелание жить с мужем </a:t>
            </a:r>
            <a:r>
              <a:rPr lang="ru-RU" dirty="0" smtClean="0"/>
              <a:t>,и </a:t>
            </a:r>
            <a:r>
              <a:rPr lang="ru-RU" dirty="0"/>
              <a:t>предоставляющее ей право требовать от него содержания, несмотря на отказ жить с ним</a:t>
            </a:r>
          </a:p>
          <a:p>
            <a:pPr marL="45720" indent="0">
              <a:buNone/>
            </a:pPr>
            <a:r>
              <a:rPr lang="ru-RU" dirty="0"/>
              <a:t>Муж должен хорошо относиться к жене и обращаться </a:t>
            </a:r>
            <a:r>
              <a:rPr lang="ru-RU" dirty="0" smtClean="0"/>
              <a:t>с ней </a:t>
            </a:r>
            <a:r>
              <a:rPr lang="ru-RU" dirty="0"/>
              <a:t>так, как того требуют обычаи.</a:t>
            </a:r>
          </a:p>
          <a:p>
            <a:pPr marL="45720" indent="0">
              <a:buNone/>
            </a:pPr>
            <a:r>
              <a:rPr lang="ru-RU" dirty="0"/>
              <a:t>Муж обязан покупать </a:t>
            </a:r>
            <a:r>
              <a:rPr lang="ru-RU" dirty="0" smtClean="0"/>
              <a:t>жене различную одежду, </a:t>
            </a:r>
            <a:r>
              <a:rPr lang="ru-RU" dirty="0" smtClean="0"/>
              <a:t>приобретать все то, что </a:t>
            </a:r>
            <a:r>
              <a:rPr lang="ru-RU" dirty="0" smtClean="0"/>
              <a:t>необходимо для ведения домашнего хозяйства.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4494930"/>
            <a:ext cx="1564754" cy="236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87841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8892480" cy="6669360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b="1" dirty="0"/>
              <a:t>Народные </a:t>
            </a:r>
            <a:r>
              <a:rPr lang="ru-RU" b="1" dirty="0" smtClean="0"/>
              <a:t>праздники</a:t>
            </a:r>
          </a:p>
          <a:p>
            <a:pPr marL="45720" indent="0">
              <a:buNone/>
            </a:pPr>
            <a:r>
              <a:rPr lang="ru-RU" dirty="0" smtClean="0"/>
              <a:t>Весна </a:t>
            </a:r>
            <a:r>
              <a:rPr lang="ru-RU" dirty="0"/>
              <a:t>— время пробуждения природы, время обновления и ожиданий. Хорошая весна — быть хорошему урожаю, а значит и благополучной жизни.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b="1" dirty="0" err="1"/>
              <a:t>Боз</a:t>
            </a:r>
            <a:r>
              <a:rPr lang="ru-RU" b="1" dirty="0"/>
              <a:t> </a:t>
            </a:r>
            <a:r>
              <a:rPr lang="ru-RU" b="1" dirty="0" err="1"/>
              <a:t>карау</a:t>
            </a:r>
            <a:endParaRPr lang="ru-RU" b="1" dirty="0"/>
          </a:p>
          <a:p>
            <a:pPr marL="45720" indent="0">
              <a:buNone/>
            </a:pPr>
            <a:r>
              <a:rPr lang="ru-RU" dirty="0"/>
              <a:t>Т</a:t>
            </a:r>
            <a:r>
              <a:rPr lang="ru-RU" dirty="0" smtClean="0"/>
              <a:t>атарские </a:t>
            </a:r>
            <a:r>
              <a:rPr lang="ru-RU" dirty="0"/>
              <a:t>села располагались </a:t>
            </a:r>
            <a:r>
              <a:rPr lang="ru-RU" dirty="0" smtClean="0"/>
              <a:t>по берегам рек, поэтому </a:t>
            </a:r>
            <a:r>
              <a:rPr lang="ru-RU" dirty="0"/>
              <a:t>первое «весеннее торжество» (</a:t>
            </a:r>
            <a:r>
              <a:rPr lang="ru-RU" dirty="0" err="1"/>
              <a:t>бэйрэм</a:t>
            </a:r>
            <a:r>
              <a:rPr lang="ru-RU" dirty="0"/>
              <a:t>) связано с ледоходом. </a:t>
            </a:r>
            <a:r>
              <a:rPr lang="ru-RU" dirty="0" smtClean="0"/>
              <a:t>Назывался этот </a:t>
            </a:r>
            <a:r>
              <a:rPr lang="ru-RU" dirty="0"/>
              <a:t>праздник </a:t>
            </a:r>
            <a:r>
              <a:rPr lang="ru-RU" dirty="0" err="1"/>
              <a:t>боз</a:t>
            </a:r>
            <a:r>
              <a:rPr lang="ru-RU" dirty="0"/>
              <a:t> </a:t>
            </a:r>
            <a:r>
              <a:rPr lang="ru-RU" dirty="0" err="1"/>
              <a:t>карау</a:t>
            </a:r>
            <a:r>
              <a:rPr lang="ru-RU" dirty="0"/>
              <a:t>, </a:t>
            </a:r>
            <a:r>
              <a:rPr lang="ru-RU" dirty="0" err="1"/>
              <a:t>боз</a:t>
            </a:r>
            <a:r>
              <a:rPr lang="ru-RU" dirty="0"/>
              <a:t> багу — «смотреть лёд», </a:t>
            </a:r>
            <a:r>
              <a:rPr lang="ru-RU" dirty="0" err="1"/>
              <a:t>боз</a:t>
            </a:r>
            <a:r>
              <a:rPr lang="ru-RU" dirty="0"/>
              <a:t> </a:t>
            </a:r>
            <a:r>
              <a:rPr lang="ru-RU" dirty="0" err="1"/>
              <a:t>озатма</a:t>
            </a:r>
            <a:r>
              <a:rPr lang="ru-RU" dirty="0"/>
              <a:t> — проводы льда, </a:t>
            </a:r>
            <a:r>
              <a:rPr lang="ru-RU" dirty="0" err="1"/>
              <a:t>зин</a:t>
            </a:r>
            <a:r>
              <a:rPr lang="ru-RU" dirty="0"/>
              <a:t> киту — ледоход. Смотреть ледоход на берег реки выходили все жители деревни. Молодёжь </a:t>
            </a:r>
            <a:r>
              <a:rPr lang="ru-RU" dirty="0"/>
              <a:t>наряжалась, </a:t>
            </a:r>
            <a:r>
              <a:rPr lang="ru-RU" dirty="0" smtClean="0"/>
              <a:t>пели песни </a:t>
            </a:r>
            <a:r>
              <a:rPr lang="ru-RU" dirty="0"/>
              <a:t>под </a:t>
            </a:r>
            <a:r>
              <a:rPr lang="ru-RU" dirty="0" smtClean="0"/>
              <a:t>гармошку, </a:t>
            </a:r>
            <a:r>
              <a:rPr lang="ru-RU" dirty="0" smtClean="0"/>
              <a:t>проводились игры. На льдинах раскладывали и сжигали солому</a:t>
            </a:r>
            <a:r>
              <a:rPr lang="ru-RU" dirty="0"/>
              <a:t>. 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smtClean="0"/>
              <a:t>Существовала еще </a:t>
            </a:r>
            <a:r>
              <a:rPr lang="ru-RU" dirty="0"/>
              <a:t>одна </a:t>
            </a:r>
            <a:r>
              <a:rPr lang="ru-RU" dirty="0" smtClean="0"/>
              <a:t>традиция, </a:t>
            </a:r>
            <a:r>
              <a:rPr lang="ru-RU" dirty="0"/>
              <a:t>когда ранней весной дети </a:t>
            </a:r>
            <a:r>
              <a:rPr lang="ru-RU" dirty="0" smtClean="0"/>
              <a:t>ходили из дома в дом – собирали крупу</a:t>
            </a:r>
            <a:r>
              <a:rPr lang="ru-RU" dirty="0"/>
              <a:t>, масло, </a:t>
            </a:r>
            <a:r>
              <a:rPr lang="ru-RU" dirty="0" smtClean="0"/>
              <a:t>яйца. Затем, </a:t>
            </a:r>
            <a:r>
              <a:rPr lang="ru-RU" dirty="0"/>
              <a:t>и</a:t>
            </a:r>
            <a:r>
              <a:rPr lang="ru-RU" dirty="0" smtClean="0"/>
              <a:t>з </a:t>
            </a:r>
            <a:r>
              <a:rPr lang="ru-RU" dirty="0"/>
              <a:t>собранных </a:t>
            </a:r>
            <a:r>
              <a:rPr lang="ru-RU" dirty="0" smtClean="0"/>
              <a:t>продуктов, прямо  </a:t>
            </a:r>
            <a:r>
              <a:rPr lang="ru-RU" dirty="0"/>
              <a:t>на </a:t>
            </a:r>
            <a:r>
              <a:rPr lang="ru-RU" dirty="0" smtClean="0"/>
              <a:t>улице, они варили </a:t>
            </a:r>
            <a:r>
              <a:rPr lang="ru-RU" dirty="0"/>
              <a:t>в большом котле кашу и ели ее. 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Кызыл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йоморка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/>
              <a:t>Н</a:t>
            </a:r>
            <a:r>
              <a:rPr lang="ru-RU" dirty="0" smtClean="0"/>
              <a:t>аступал </a:t>
            </a:r>
            <a:r>
              <a:rPr lang="ru-RU" dirty="0"/>
              <a:t>день сбора крашеных яиц. Хозяйки с вечера красили </a:t>
            </a:r>
            <a:r>
              <a:rPr lang="ru-RU" dirty="0" smtClean="0"/>
              <a:t>яйца, пекли </a:t>
            </a:r>
            <a:r>
              <a:rPr lang="ru-RU" dirty="0"/>
              <a:t>булочки и крендели. 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Утром </a:t>
            </a:r>
            <a:r>
              <a:rPr lang="ru-RU" dirty="0"/>
              <a:t>дети начинали </a:t>
            </a:r>
            <a:r>
              <a:rPr lang="ru-RU" dirty="0" smtClean="0"/>
              <a:t>обходить дома в деревне, заносили </a:t>
            </a:r>
            <a:r>
              <a:rPr lang="ru-RU" dirty="0"/>
              <a:t>щепки в дом и </a:t>
            </a:r>
            <a:r>
              <a:rPr lang="ru-RU" dirty="0" smtClean="0"/>
              <a:t>бросали на пол </a:t>
            </a:r>
            <a:r>
              <a:rPr lang="ru-RU" dirty="0"/>
              <a:t>— чтобы «двор не был пустым» и выкрикивали </a:t>
            </a:r>
            <a:r>
              <a:rPr lang="ru-RU" dirty="0" err="1" smtClean="0"/>
              <a:t>кричалки</a:t>
            </a:r>
            <a:r>
              <a:rPr lang="ru-RU" dirty="0"/>
              <a:t>, например «</a:t>
            </a:r>
            <a:r>
              <a:rPr lang="ru-RU" dirty="0" err="1"/>
              <a:t>Кыт-кытыйк</a:t>
            </a:r>
            <a:r>
              <a:rPr lang="ru-RU" dirty="0"/>
              <a:t>, </a:t>
            </a:r>
            <a:r>
              <a:rPr lang="ru-RU" dirty="0" err="1"/>
              <a:t>кыт-кытыйк</a:t>
            </a:r>
            <a:r>
              <a:rPr lang="ru-RU" dirty="0"/>
              <a:t>, дед с бабкой дома ли? Дадут ли яичко? Пусть будет у вас много </a:t>
            </a:r>
            <a:r>
              <a:rPr lang="ru-RU" dirty="0" smtClean="0"/>
              <a:t>кур. </a:t>
            </a:r>
            <a:r>
              <a:rPr lang="ru-RU" dirty="0"/>
              <a:t>Если не дадите яичко, перед домом вашим озеро, там утонете!» </a:t>
            </a:r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92495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899"/>
            <a:ext cx="4824536" cy="654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30060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036496" cy="4725144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endParaRPr lang="ru-RU" b="1" dirty="0" smtClean="0"/>
          </a:p>
          <a:p>
            <a:pPr marL="45720" indent="0" algn="ctr">
              <a:buNone/>
            </a:pPr>
            <a:endParaRPr lang="ru-RU" b="1" dirty="0" smtClean="0"/>
          </a:p>
          <a:p>
            <a:pPr marL="45720" indent="0" algn="ctr">
              <a:buNone/>
            </a:pPr>
            <a:endParaRPr lang="ru-RU" b="1" dirty="0"/>
          </a:p>
          <a:p>
            <a:pPr marL="45720" indent="0" algn="ctr">
              <a:buNone/>
            </a:pPr>
            <a:r>
              <a:rPr lang="ru-RU" b="1" dirty="0" smtClean="0"/>
              <a:t>Сабантуй</a:t>
            </a:r>
            <a:endParaRPr lang="ru-RU" b="1" dirty="0"/>
          </a:p>
          <a:p>
            <a:pPr marL="45720" indent="0">
              <a:buNone/>
            </a:pPr>
            <a:r>
              <a:rPr lang="ru-RU" dirty="0" smtClean="0"/>
              <a:t>Самый массовый </a:t>
            </a:r>
            <a:r>
              <a:rPr lang="ru-RU" dirty="0"/>
              <a:t>и популярный </a:t>
            </a:r>
            <a:r>
              <a:rPr lang="ru-RU" dirty="0" smtClean="0"/>
              <a:t>праздник</a:t>
            </a:r>
            <a:r>
              <a:rPr lang="ru-RU" dirty="0"/>
              <a:t>, </a:t>
            </a:r>
            <a:r>
              <a:rPr lang="ru-RU" dirty="0" smtClean="0"/>
              <a:t>включающий в </a:t>
            </a:r>
            <a:r>
              <a:rPr lang="ru-RU" dirty="0"/>
              <a:t>себя народные гуляния, различные обряды и игры. Дословно «сабантуй» означает «Праздник Плуга» (сабан - плуг и туй – праздник). Раньше </a:t>
            </a:r>
            <a:r>
              <a:rPr lang="ru-RU" dirty="0"/>
              <a:t>его проводили в </a:t>
            </a:r>
            <a:r>
              <a:rPr lang="ru-RU" dirty="0" smtClean="0"/>
              <a:t>апреле </a:t>
            </a:r>
            <a:r>
              <a:rPr lang="ru-RU" dirty="0" smtClean="0"/>
              <a:t>перед </a:t>
            </a:r>
            <a:r>
              <a:rPr lang="ru-RU" dirty="0"/>
              <a:t>началом весенних полевых </a:t>
            </a:r>
            <a:r>
              <a:rPr lang="ru-RU" dirty="0" smtClean="0"/>
              <a:t>работ, но </a:t>
            </a:r>
            <a:r>
              <a:rPr lang="ru-RU" dirty="0"/>
              <a:t>сейчас сабантуй празднуют в июне – по окончании сева. </a:t>
            </a:r>
          </a:p>
          <a:p>
            <a:pPr marL="45720" indent="0">
              <a:buNone/>
            </a:pPr>
            <a:r>
              <a:rPr lang="ru-RU" dirty="0" smtClean="0"/>
              <a:t>Праздник начинается </a:t>
            </a:r>
            <a:r>
              <a:rPr lang="ru-RU" dirty="0"/>
              <a:t>с самого утра. Женщины надевают </a:t>
            </a:r>
            <a:r>
              <a:rPr lang="ru-RU" dirty="0" smtClean="0"/>
              <a:t>самые </a:t>
            </a:r>
            <a:r>
              <a:rPr lang="ru-RU" dirty="0"/>
              <a:t>красивые украшения, в гривы лошадей вплетают ленточки, подвешивают к </a:t>
            </a:r>
            <a:r>
              <a:rPr lang="ru-RU" dirty="0" smtClean="0"/>
              <a:t>дугам колокольчики</a:t>
            </a:r>
            <a:r>
              <a:rPr lang="ru-RU" dirty="0"/>
              <a:t>. </a:t>
            </a:r>
            <a:r>
              <a:rPr lang="ru-RU" dirty="0" smtClean="0"/>
              <a:t>Все население: и стар, и млад собираются </a:t>
            </a:r>
            <a:r>
              <a:rPr lang="ru-RU" dirty="0"/>
              <a:t>на майдане – большом лугу. Развлечений на сабантуе великое </a:t>
            </a:r>
            <a:r>
              <a:rPr lang="ru-RU" dirty="0" smtClean="0"/>
              <a:t>множество, но самым главным считается национальная </a:t>
            </a:r>
            <a:r>
              <a:rPr lang="ru-RU" dirty="0"/>
              <a:t>борьба - </a:t>
            </a:r>
            <a:r>
              <a:rPr lang="ru-RU" dirty="0" err="1"/>
              <a:t>курэш</a:t>
            </a:r>
            <a:r>
              <a:rPr lang="ru-RU" dirty="0"/>
              <a:t>. Для победы в ней требуется сила, хитрость и ловкость. Существуют свои строгие правила: противники обматывают друг друга широкими поясами - кушаками, задача заключается в том, чтобы подвесить противника на своем поясе в воздухе, а затем положить его на лопатки. Победитель (батыр)  получает в награду живого барана 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02229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3683"/>
            <a:ext cx="7488832" cy="583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38831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820472" cy="6624736"/>
          </a:xfrm>
        </p:spPr>
        <p:txBody>
          <a:bodyPr>
            <a:normAutofit fontScale="55000" lnSpcReduction="20000"/>
          </a:bodyPr>
          <a:lstStyle/>
          <a:p>
            <a:pPr indent="0">
              <a:lnSpc>
                <a:spcPct val="160000"/>
              </a:lnSpc>
              <a:spcAft>
                <a:spcPts val="0"/>
              </a:spcAft>
              <a:buNone/>
            </a:pPr>
            <a:r>
              <a:rPr lang="ru-RU" sz="2900" b="1" dirty="0" err="1">
                <a:solidFill>
                  <a:srgbClr val="666666"/>
                </a:solidFill>
                <a:latin typeface="Tahoma"/>
              </a:rPr>
              <a:t>Тата́ры</a:t>
            </a:r>
            <a:r>
              <a:rPr lang="ru-RU" sz="2900" b="1" dirty="0">
                <a:solidFill>
                  <a:srgbClr val="666666"/>
                </a:solidFill>
                <a:latin typeface="Tahoma"/>
              </a:rPr>
              <a:t> (самоназвание — тат. татар, </a:t>
            </a:r>
            <a:r>
              <a:rPr lang="ru-RU" sz="2900" b="1" dirty="0" err="1">
                <a:solidFill>
                  <a:srgbClr val="666666"/>
                </a:solidFill>
                <a:latin typeface="Tahoma"/>
              </a:rPr>
              <a:t>tatar</a:t>
            </a:r>
            <a:r>
              <a:rPr lang="ru-RU" sz="2900" b="1" dirty="0">
                <a:solidFill>
                  <a:srgbClr val="666666"/>
                </a:solidFill>
                <a:latin typeface="Tahoma"/>
              </a:rPr>
              <a:t>, мн. ч. </a:t>
            </a:r>
            <a:r>
              <a:rPr lang="ru-RU" sz="2900" b="1" dirty="0" err="1">
                <a:solidFill>
                  <a:srgbClr val="666666"/>
                </a:solidFill>
                <a:latin typeface="Tahoma"/>
              </a:rPr>
              <a:t>татарлар</a:t>
            </a:r>
            <a:r>
              <a:rPr lang="ru-RU" sz="2900" b="1" dirty="0">
                <a:solidFill>
                  <a:srgbClr val="666666"/>
                </a:solidFill>
                <a:latin typeface="Tahoma"/>
              </a:rPr>
              <a:t>, </a:t>
            </a:r>
            <a:r>
              <a:rPr lang="ru-RU" sz="2900" b="1" dirty="0" err="1">
                <a:solidFill>
                  <a:srgbClr val="666666"/>
                </a:solidFill>
                <a:latin typeface="Tahoma"/>
              </a:rPr>
              <a:t>tatarlar</a:t>
            </a:r>
            <a:r>
              <a:rPr lang="ru-RU" sz="2900" b="1" dirty="0">
                <a:solidFill>
                  <a:srgbClr val="666666"/>
                </a:solidFill>
                <a:latin typeface="Tahoma"/>
              </a:rPr>
              <a:t>) — тюркский народ, живущий в центральных областях европейской части России, в Поволжье, </a:t>
            </a:r>
            <a:r>
              <a:rPr lang="ru-RU" sz="2900" b="1" dirty="0" smtClean="0">
                <a:solidFill>
                  <a:srgbClr val="666666"/>
                </a:solidFill>
                <a:latin typeface="Tahoma"/>
              </a:rPr>
              <a:t>в </a:t>
            </a:r>
            <a:r>
              <a:rPr lang="ru-RU" sz="2900" b="1" dirty="0" err="1" smtClean="0">
                <a:solidFill>
                  <a:srgbClr val="666666"/>
                </a:solidFill>
                <a:latin typeface="Tahoma"/>
              </a:rPr>
              <a:t>Приуралье</a:t>
            </a:r>
            <a:r>
              <a:rPr lang="ru-RU" sz="2900" b="1" dirty="0">
                <a:solidFill>
                  <a:srgbClr val="666666"/>
                </a:solidFill>
                <a:latin typeface="Tahoma"/>
              </a:rPr>
              <a:t>, в Сибири, Казахстане, Средней Азии, Синьцзяне, Афганистане и на Дальнем Востоке.</a:t>
            </a:r>
            <a:endParaRPr lang="ru-RU" sz="2900" b="1" dirty="0"/>
          </a:p>
          <a:p>
            <a:pPr indent="0">
              <a:lnSpc>
                <a:spcPct val="160000"/>
              </a:lnSpc>
              <a:spcAft>
                <a:spcPts val="0"/>
              </a:spcAft>
              <a:buNone/>
            </a:pPr>
            <a:r>
              <a:rPr lang="ru-RU" sz="2900" b="1" dirty="0">
                <a:solidFill>
                  <a:srgbClr val="666666"/>
                </a:solidFill>
                <a:latin typeface="Tahoma"/>
              </a:rPr>
              <a:t> </a:t>
            </a:r>
            <a:endParaRPr lang="ru-RU" sz="2900" b="1" dirty="0"/>
          </a:p>
          <a:p>
            <a:pPr indent="0">
              <a:lnSpc>
                <a:spcPct val="160000"/>
              </a:lnSpc>
              <a:spcAft>
                <a:spcPts val="0"/>
              </a:spcAft>
              <a:buNone/>
            </a:pPr>
            <a:r>
              <a:rPr lang="ru-RU" sz="2900" b="1" dirty="0">
                <a:solidFill>
                  <a:srgbClr val="666666"/>
                </a:solidFill>
                <a:latin typeface="Tahoma"/>
              </a:rPr>
              <a:t>Численность в России составляет 5310,6 тыс. человек (перепись населения 2010 года) — 3,72 % населения России. Являются вторым по численности народом в Российской Федерации после русских. Делятся на три основные </a:t>
            </a:r>
            <a:r>
              <a:rPr lang="ru-RU" sz="2900" b="1" dirty="0" err="1">
                <a:solidFill>
                  <a:srgbClr val="666666"/>
                </a:solidFill>
                <a:latin typeface="Tahoma"/>
              </a:rPr>
              <a:t>этнотерриториальные</a:t>
            </a:r>
            <a:r>
              <a:rPr lang="ru-RU" sz="2900" b="1" dirty="0">
                <a:solidFill>
                  <a:srgbClr val="666666"/>
                </a:solidFill>
                <a:latin typeface="Tahoma"/>
              </a:rPr>
              <a:t> группы: татары волго-уральские, сибирские и астраханские, иногда выделяют также польско-литовских татар. Татары составляют более половины населения Республики Татарстан (53,15 % по переписи 2010 год). Татарский язык относится к кыпчакской подгруппе тюркской группы алтайской семьи языков и делится на три диалекта: западный (</a:t>
            </a:r>
            <a:r>
              <a:rPr lang="ru-RU" sz="2900" b="1" dirty="0" err="1">
                <a:solidFill>
                  <a:srgbClr val="666666"/>
                </a:solidFill>
                <a:latin typeface="Tahoma"/>
              </a:rPr>
              <a:t>мишарский</a:t>
            </a:r>
            <a:r>
              <a:rPr lang="ru-RU" sz="2900" b="1" dirty="0">
                <a:solidFill>
                  <a:srgbClr val="666666"/>
                </a:solidFill>
                <a:latin typeface="Tahoma"/>
              </a:rPr>
              <a:t>), средний (казанско-татарский) и восточный (сибирско-татарский). Верующие татары (за исключением небольшой группы — </a:t>
            </a:r>
            <a:r>
              <a:rPr lang="ru-RU" sz="2900" b="1" dirty="0" err="1">
                <a:solidFill>
                  <a:srgbClr val="666666"/>
                </a:solidFill>
                <a:latin typeface="Tahoma"/>
              </a:rPr>
              <a:t>кряшен</a:t>
            </a:r>
            <a:r>
              <a:rPr lang="ru-RU" sz="2900" b="1" dirty="0">
                <a:solidFill>
                  <a:srgbClr val="666666"/>
                </a:solidFill>
                <a:latin typeface="Tahoma"/>
              </a:rPr>
              <a:t>, исповедующих православие) — мусульмане-сунниты.</a:t>
            </a:r>
            <a:endParaRPr lang="ru-RU" sz="2900" b="1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69287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340768"/>
            <a:ext cx="8424936" cy="5937840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sz="2400" dirty="0"/>
              <a:t>В быту и культуре любого народа есть много явлений, сложных по своему историческому происхождению и выполняемым функциям. Одними из самых ярких и показательных явлений такого рода являются народные обычаи и традиции. Для того, чтобы понять их истоки, надо, прежде всего, изучать историю народа, его культуру, соприкоснуться с его жизнью и бытом, попытаться понять его душу и характер. Любые обычаи и традиции в своей основе отражают жизнь той или иной группы людей, а возникают они как результат эмпирического и духовного познания окружающей действительности. Другими словами, обычаи и традиции - это те ценные жемчужины в океане жизни народа, которые он собрал на протяжении веков как результат практического и духовного постижения реальности. Какую бы традицию или обычай </a:t>
            </a:r>
            <a:r>
              <a:rPr lang="ru-RU" sz="2400" dirty="0" smtClean="0"/>
              <a:t>мы не взяли</a:t>
            </a:r>
            <a:r>
              <a:rPr lang="ru-RU" sz="2400" dirty="0"/>
              <a:t>, исследовав её корни, мы, как правило, приходим к выводу, что она жизненно оправдана и за формой, подчас кажущейся нам претенциозной и архаичной, скрывается живое рациональное зерно. Обычаи и традиции любого народа - это его “приданое” при вступлении в огромную семью человечества, живущего на планете Земля. Национальная культура – это национальная память народа, то, что выделяет данный народ в ряду других, хранит человека от обезличивания, позволяет ему ощутить связь времен и поколений, получить духовную поддержку и жизненную опору.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60648"/>
            <a:ext cx="916305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99468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7992888" cy="61264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У каждого народа есть свои традиции и обычаи, уходящие корнями в далекое прошлое и воскреснувшие сейчас в виде национальных праздников.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У татар есть два </a:t>
            </a:r>
            <a:r>
              <a:rPr lang="ru-RU" dirty="0" smtClean="0"/>
              <a:t>слова, </a:t>
            </a:r>
            <a:r>
              <a:rPr lang="ru-RU" dirty="0"/>
              <a:t>означающие праздник. Религиозные мусульманские праздники называются словом</a:t>
            </a:r>
            <a:r>
              <a:rPr lang="ru-RU" b="1" i="1" dirty="0"/>
              <a:t> </a:t>
            </a:r>
            <a:r>
              <a:rPr lang="ru-RU" b="1" dirty="0" err="1"/>
              <a:t>гает</a:t>
            </a:r>
            <a:r>
              <a:rPr lang="ru-RU" b="1" dirty="0"/>
              <a:t> (</a:t>
            </a:r>
            <a:r>
              <a:rPr lang="ru-RU" b="1" dirty="0" err="1"/>
              <a:t>ает</a:t>
            </a:r>
            <a:r>
              <a:rPr lang="ru-RU" b="1" dirty="0"/>
              <a:t>)</a:t>
            </a:r>
            <a:r>
              <a:rPr lang="ru-RU" dirty="0"/>
              <a:t> (Ураза </a:t>
            </a:r>
            <a:r>
              <a:rPr lang="ru-RU" dirty="0" err="1"/>
              <a:t>гаете</a:t>
            </a:r>
            <a:r>
              <a:rPr lang="ru-RU" dirty="0"/>
              <a:t> — праздник поста и </a:t>
            </a:r>
            <a:r>
              <a:rPr lang="ru-RU" dirty="0" err="1"/>
              <a:t>Корбан</a:t>
            </a:r>
            <a:r>
              <a:rPr lang="ru-RU" dirty="0"/>
              <a:t> </a:t>
            </a:r>
            <a:r>
              <a:rPr lang="ru-RU" dirty="0" err="1"/>
              <a:t>гаете</a:t>
            </a:r>
            <a:r>
              <a:rPr lang="ru-RU" dirty="0"/>
              <a:t> — праздник жертвы). А все народные, не религиозные </a:t>
            </a:r>
            <a:r>
              <a:rPr lang="ru-RU" dirty="0" smtClean="0"/>
              <a:t>праздники, </a:t>
            </a:r>
            <a:r>
              <a:rPr lang="ru-RU" dirty="0"/>
              <a:t>по-татарски называются </a:t>
            </a:r>
            <a:r>
              <a:rPr lang="ru-RU" b="1" dirty="0" err="1" smtClean="0"/>
              <a:t>бэйрэм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/>
              <a:t>ч</a:t>
            </a:r>
            <a:r>
              <a:rPr lang="ru-RU" dirty="0" smtClean="0"/>
              <a:t>то </a:t>
            </a:r>
            <a:r>
              <a:rPr lang="ru-RU" dirty="0"/>
              <a:t>означает «весенняя красота», «весеннее торжество».</a:t>
            </a:r>
          </a:p>
        </p:txBody>
      </p:sp>
      <p:pic>
        <p:nvPicPr>
          <p:cNvPr id="2051" name="Picture 3" descr="http://inpenza.ru/ethnos/images/tatar_odezhda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89362"/>
            <a:ext cx="2160240" cy="304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16338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13018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Традиции и обычаи татарского народа</a:t>
            </a:r>
          </a:p>
          <a:p>
            <a:endParaRPr lang="ru-RU" dirty="0" smtClean="0"/>
          </a:p>
          <a:p>
            <a:r>
              <a:rPr lang="ru-RU" dirty="0" smtClean="0"/>
              <a:t>      Своеобразие исторического прошлого и современного положения Татарстана отразилось и в содержании отмечаемых здесь праздников. Татарстан имеет календарь праздников, рождённых в разное время и разными традициями: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31 декабря, 1,2 января  Новый год</a:t>
            </a:r>
          </a:p>
          <a:p>
            <a:r>
              <a:rPr lang="ru-RU" dirty="0" smtClean="0">
                <a:solidFill>
                  <a:srgbClr val="FF66FF"/>
                </a:solidFill>
              </a:rPr>
              <a:t>8 марта        Международный женский день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9 мая            День </a:t>
            </a:r>
            <a:r>
              <a:rPr lang="ru-RU" dirty="0" smtClean="0">
                <a:solidFill>
                  <a:srgbClr val="FF0000"/>
                </a:solidFill>
              </a:rPr>
              <a:t>Победы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12 июня        День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суверенитета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России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30 августа    День суверенитета Республики Татарстан</a:t>
            </a:r>
          </a:p>
          <a:p>
            <a:r>
              <a:rPr lang="ru-RU" dirty="0" smtClean="0">
                <a:solidFill>
                  <a:srgbClr val="00CC00"/>
                </a:solidFill>
              </a:rPr>
              <a:t>6 ноября       День конституции республики Татарстан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7 ноября       Годовщина Великой Октябрьской революции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День согласия и примирения в Российской Федерации</a:t>
            </a:r>
          </a:p>
          <a:p>
            <a:r>
              <a:rPr lang="ru-RU" dirty="0" smtClean="0">
                <a:solidFill>
                  <a:schemeClr val="accent5"/>
                </a:solidFill>
              </a:rPr>
              <a:t>12 декабря   День Конституции Российской Федерации </a:t>
            </a:r>
          </a:p>
          <a:p>
            <a:r>
              <a:rPr lang="ru-RU" dirty="0" smtClean="0">
                <a:solidFill>
                  <a:srgbClr val="808000"/>
                </a:solidFill>
              </a:rPr>
              <a:t>Февраль       Масленица, проводы зимы</a:t>
            </a:r>
          </a:p>
          <a:p>
            <a:r>
              <a:rPr lang="ru-RU" dirty="0" smtClean="0">
                <a:solidFill>
                  <a:srgbClr val="003399"/>
                </a:solidFill>
              </a:rPr>
              <a:t>Март  </a:t>
            </a:r>
            <a:r>
              <a:rPr lang="ru-RU" dirty="0" err="1" smtClean="0">
                <a:solidFill>
                  <a:srgbClr val="003399"/>
                </a:solidFill>
              </a:rPr>
              <a:t>Навруз</a:t>
            </a:r>
            <a:r>
              <a:rPr lang="ru-RU" dirty="0" smtClean="0">
                <a:solidFill>
                  <a:srgbClr val="003399"/>
                </a:solidFill>
              </a:rPr>
              <a:t>, день весеннего равноденствия, праздник прихода весны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Июнь  Сабантуй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5748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" y="0"/>
            <a:ext cx="5232140" cy="347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primamedia.ru/files/92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2" y="3479373"/>
            <a:ext cx="2347714" cy="339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316" y="3479373"/>
            <a:ext cx="4460684" cy="334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8" r="29402"/>
          <a:stretch/>
        </p:blipFill>
        <p:spPr bwMode="auto">
          <a:xfrm>
            <a:off x="2339752" y="3479374"/>
            <a:ext cx="2427276" cy="328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70417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04664"/>
            <a:ext cx="8784976" cy="590465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Как </a:t>
            </a:r>
            <a:r>
              <a:rPr lang="ru-RU" dirty="0">
                <a:solidFill>
                  <a:schemeClr val="tx1"/>
                </a:solidFill>
              </a:rPr>
              <a:t>и у многих других </a:t>
            </a:r>
            <a:r>
              <a:rPr lang="ru-RU" dirty="0" smtClean="0">
                <a:solidFill>
                  <a:schemeClr val="tx1"/>
                </a:solidFill>
              </a:rPr>
              <a:t>народов, </a:t>
            </a:r>
            <a:r>
              <a:rPr lang="ru-RU" dirty="0">
                <a:solidFill>
                  <a:schemeClr val="tx1"/>
                </a:solidFill>
              </a:rPr>
              <a:t>обряды и праздники татарского народа во многом зависели от сельскохозяйственного цикла. Даже названия времён года обозначались </a:t>
            </a:r>
            <a:r>
              <a:rPr lang="ru-RU" dirty="0" smtClean="0">
                <a:solidFill>
                  <a:schemeClr val="tx1"/>
                </a:solidFill>
              </a:rPr>
              <a:t>понятием, </a:t>
            </a:r>
            <a:r>
              <a:rPr lang="ru-RU" dirty="0">
                <a:solidFill>
                  <a:schemeClr val="tx1"/>
                </a:solidFill>
              </a:rPr>
              <a:t>связанным с той или иной работой: </a:t>
            </a:r>
            <a:r>
              <a:rPr lang="ru-RU" i="1" dirty="0">
                <a:solidFill>
                  <a:schemeClr val="tx1"/>
                </a:solidFill>
              </a:rPr>
              <a:t>сабан </a:t>
            </a:r>
            <a:r>
              <a:rPr lang="ru-RU" i="1" dirty="0" err="1">
                <a:solidFill>
                  <a:schemeClr val="tx1"/>
                </a:solidFill>
              </a:rPr>
              <a:t>өсте</a:t>
            </a:r>
            <a:r>
              <a:rPr lang="ru-RU" dirty="0">
                <a:solidFill>
                  <a:schemeClr val="tx1"/>
                </a:solidFill>
              </a:rPr>
              <a:t> — весна, начало яровых; </a:t>
            </a:r>
            <a:r>
              <a:rPr lang="ru-RU" i="1" dirty="0" err="1">
                <a:solidFill>
                  <a:schemeClr val="tx1"/>
                </a:solidFill>
              </a:rPr>
              <a:t>печән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өсте</a:t>
            </a:r>
            <a:r>
              <a:rPr lang="ru-RU" dirty="0">
                <a:solidFill>
                  <a:schemeClr val="tx1"/>
                </a:solidFill>
              </a:rPr>
              <a:t> — лето, время сенокоса. Этнограф Р. Г. </a:t>
            </a:r>
            <a:r>
              <a:rPr lang="ru-RU" dirty="0" err="1">
                <a:solidFill>
                  <a:schemeClr val="tx1"/>
                </a:solidFill>
              </a:rPr>
              <a:t>Уразманова</a:t>
            </a:r>
            <a:r>
              <a:rPr lang="ru-RU" dirty="0">
                <a:solidFill>
                  <a:schemeClr val="tx1"/>
                </a:solidFill>
              </a:rPr>
              <a:t> на обширном этнографическом материале делит обряды татар на две </a:t>
            </a:r>
            <a:r>
              <a:rPr lang="ru-RU" dirty="0" smtClean="0">
                <a:solidFill>
                  <a:schemeClr val="tx1"/>
                </a:solidFill>
              </a:rPr>
              <a:t>группы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i="1" dirty="0">
                <a:solidFill>
                  <a:schemeClr val="tx1"/>
                </a:solidFill>
              </a:rPr>
              <a:t>весенне-летний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i="1" dirty="0">
                <a:solidFill>
                  <a:schemeClr val="tx1"/>
                </a:solidFill>
              </a:rPr>
              <a:t>зимне-осенний</a:t>
            </a:r>
            <a:r>
              <a:rPr lang="ru-RU" dirty="0">
                <a:solidFill>
                  <a:schemeClr val="tx1"/>
                </a:solidFill>
              </a:rPr>
              <a:t> циклы.</a:t>
            </a:r>
          </a:p>
        </p:txBody>
      </p:sp>
    </p:spTree>
    <p:extLst>
      <p:ext uri="{BB962C8B-B14F-4D97-AF65-F5344CB8AC3E}">
        <p14:creationId xmlns:p14="http://schemas.microsoft.com/office/powerpoint/2010/main" val="74547873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Clr>
                <a:srgbClr val="00B0F0"/>
              </a:buClr>
              <a:buFont typeface="Arial" pitchFamily="34" charset="0"/>
              <a:buChar char="•"/>
            </a:pPr>
            <a:r>
              <a:rPr lang="ru-RU" b="1" dirty="0"/>
              <a:t>Весенне-летний </a:t>
            </a:r>
            <a:r>
              <a:rPr lang="ru-RU" b="1" dirty="0" smtClean="0"/>
              <a:t>цикл</a:t>
            </a:r>
          </a:p>
          <a:p>
            <a:pPr>
              <a:buClr>
                <a:srgbClr val="00B0F0"/>
              </a:buClr>
              <a:buFont typeface="Arial" pitchFamily="34" charset="0"/>
              <a:buChar char="•"/>
            </a:pPr>
            <a:r>
              <a:rPr lang="ru-RU" dirty="0" smtClean="0"/>
              <a:t>Обряды </a:t>
            </a:r>
            <a:r>
              <a:rPr lang="ru-RU" dirty="0"/>
              <a:t>и праздники проводимые до сева. </a:t>
            </a:r>
            <a:r>
              <a:rPr lang="ru-RU" dirty="0" smtClean="0"/>
              <a:t>Сабантуй</a:t>
            </a:r>
            <a:endParaRPr lang="ru-RU" baseline="30000" dirty="0"/>
          </a:p>
          <a:p>
            <a:pPr>
              <a:buClr>
                <a:srgbClr val="00B0F0"/>
              </a:buClr>
              <a:buFont typeface="Arial" pitchFamily="34" charset="0"/>
              <a:buChar char="•"/>
            </a:pPr>
            <a:r>
              <a:rPr lang="ru-RU" dirty="0" smtClean="0"/>
              <a:t>Обряды</a:t>
            </a:r>
            <a:r>
              <a:rPr lang="ru-RU" dirty="0"/>
              <a:t>, связанные с началом сева.</a:t>
            </a:r>
          </a:p>
          <a:p>
            <a:pPr>
              <a:buClr>
                <a:srgbClr val="00B0F0"/>
              </a:buClr>
              <a:buFont typeface="Arial" pitchFamily="34" charset="0"/>
              <a:buChar char="•"/>
            </a:pPr>
            <a:r>
              <a:rPr lang="ru-RU" dirty="0"/>
              <a:t>Обряды и праздники проводимые после сева. Джиен.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18294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712968" cy="6264696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Осенне-зимний цикл</a:t>
            </a:r>
          </a:p>
          <a:p>
            <a:r>
              <a:rPr lang="ru-RU" dirty="0"/>
              <a:t>В отличие от весенне-летних он не имеет чёткого деления, так как не привязан к народному календарю, а точнее к земледельческому быту. Р. Г. </a:t>
            </a:r>
            <a:r>
              <a:rPr lang="ru-RU" dirty="0" err="1"/>
              <a:t>Уразманова</a:t>
            </a:r>
            <a:r>
              <a:rPr lang="ru-RU" dirty="0"/>
              <a:t> выделяет такие особенности данного сезона:</a:t>
            </a:r>
          </a:p>
          <a:p>
            <a:pPr>
              <a:buFont typeface="Arial"/>
              <a:buChar char="•"/>
            </a:pPr>
            <a:r>
              <a:rPr lang="ru-RU" b="1" dirty="0"/>
              <a:t>Помочи</a:t>
            </a:r>
            <a:r>
              <a:rPr lang="ru-RU" dirty="0"/>
              <a:t>. Помощь при проведении особо трудных работ. Особенно это было заметно при обработке зарезанных гусей — </a:t>
            </a:r>
            <a:r>
              <a:rPr lang="ru-RU" i="1" dirty="0" err="1"/>
              <a:t>каз</a:t>
            </a:r>
            <a:r>
              <a:rPr lang="ru-RU" i="1" dirty="0"/>
              <a:t> </a:t>
            </a:r>
            <a:r>
              <a:rPr lang="ru-RU" i="1" dirty="0" err="1"/>
              <a:t>өмәсе</a:t>
            </a:r>
            <a:r>
              <a:rPr lang="ru-RU" dirty="0"/>
              <a:t>, куда приглашались люди, даже если в этом не было необходимости.</a:t>
            </a:r>
          </a:p>
          <a:p>
            <a:pPr>
              <a:buFont typeface="Arial"/>
              <a:buChar char="•"/>
            </a:pPr>
            <a:r>
              <a:rPr lang="ru-RU" b="1" dirty="0"/>
              <a:t>Святки</a:t>
            </a:r>
            <a:r>
              <a:rPr lang="ru-RU" dirty="0"/>
              <a:t>. Период зимнего солнцестояния. </a:t>
            </a:r>
            <a:r>
              <a:rPr lang="ru-RU" dirty="0" err="1" smtClean="0"/>
              <a:t>Нардуган</a:t>
            </a:r>
            <a:r>
              <a:rPr lang="ru-RU" baseline="30000" dirty="0" smtClean="0"/>
              <a:t>.</a:t>
            </a:r>
          </a:p>
          <a:p>
            <a:pPr>
              <a:buFont typeface="Arial"/>
              <a:buChar char="•"/>
            </a:pPr>
            <a:r>
              <a:rPr lang="ru-RU" dirty="0" smtClean="0"/>
              <a:t> </a:t>
            </a:r>
            <a:r>
              <a:rPr lang="ru-RU" dirty="0"/>
              <a:t>Встречался повсеместно в Поволжье</a:t>
            </a:r>
            <a:r>
              <a:rPr lang="ru-RU" dirty="0"/>
              <a:t>, распространён </a:t>
            </a:r>
            <a:r>
              <a:rPr lang="ru-RU" dirty="0"/>
              <a:t>у </a:t>
            </a:r>
            <a:r>
              <a:rPr lang="ru-RU" dirty="0" smtClean="0"/>
              <a:t>татар, был у </a:t>
            </a:r>
            <a:r>
              <a:rPr lang="ru-RU" dirty="0" err="1"/>
              <a:t>кряшен</a:t>
            </a:r>
            <a:r>
              <a:rPr lang="ru-RU" dirty="0"/>
              <a:t> и мишарей. </a:t>
            </a:r>
            <a:r>
              <a:rPr lang="ru-RU" dirty="0" smtClean="0"/>
              <a:t>Главным элементом этих </a:t>
            </a:r>
            <a:r>
              <a:rPr lang="ru-RU" dirty="0"/>
              <a:t>праздников были гадания.</a:t>
            </a:r>
          </a:p>
          <a:p>
            <a:pPr>
              <a:buFont typeface="Arial"/>
              <a:buChar char="•"/>
            </a:pPr>
            <a:r>
              <a:rPr lang="ru-RU" dirty="0"/>
              <a:t>1 января. Новый год. Данный праздник встречался лишь эпизодически.</a:t>
            </a:r>
          </a:p>
          <a:p>
            <a:pPr>
              <a:buFont typeface="Arial"/>
              <a:buChar char="•"/>
            </a:pPr>
            <a:r>
              <a:rPr lang="ru-RU" dirty="0" smtClean="0"/>
              <a:t>Масленица - один </a:t>
            </a:r>
            <a:r>
              <a:rPr lang="ru-RU" dirty="0"/>
              <a:t>из самых распространённых праздников у </a:t>
            </a:r>
            <a:r>
              <a:rPr lang="ru-RU" dirty="0" err="1"/>
              <a:t>кряшен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894913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151</TotalTime>
  <Words>1303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   Традиции и обычаи         татарского народа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Традиции и обычаи татарского народа</dc:title>
  <dc:creator>Алена</dc:creator>
  <cp:lastModifiedBy>Пользователь</cp:lastModifiedBy>
  <cp:revision>33</cp:revision>
  <dcterms:created xsi:type="dcterms:W3CDTF">2012-11-18T14:18:11Z</dcterms:created>
  <dcterms:modified xsi:type="dcterms:W3CDTF">2021-05-22T15:36:24Z</dcterms:modified>
</cp:coreProperties>
</file>