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4" r:id="rId6"/>
    <p:sldId id="263" r:id="rId7"/>
    <p:sldId id="262" r:id="rId8"/>
    <p:sldId id="261" r:id="rId9"/>
    <p:sldId id="271" r:id="rId10"/>
    <p:sldId id="270" r:id="rId11"/>
    <p:sldId id="272" r:id="rId12"/>
    <p:sldId id="260" r:id="rId13"/>
    <p:sldId id="273" r:id="rId14"/>
    <p:sldId id="269" r:id="rId15"/>
    <p:sldId id="275" r:id="rId16"/>
    <p:sldId id="276" r:id="rId17"/>
    <p:sldId id="274" r:id="rId18"/>
    <p:sldId id="268" r:id="rId19"/>
    <p:sldId id="267" r:id="rId20"/>
    <p:sldId id="277" r:id="rId21"/>
    <p:sldId id="266"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3" y="3307357"/>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3"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979053FF-07E3-4252-9890-329E94EB1D38}" type="datetimeFigureOut">
              <a:rPr lang="ru-RU" smtClean="0"/>
              <a:t>06.06.2021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EC310D-82C7-4C80-9227-6371498EA5DD}"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79053FF-07E3-4252-9890-329E94EB1D38}" type="datetimeFigureOut">
              <a:rPr lang="ru-RU" smtClean="0"/>
              <a:t>06.06.2021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EC310D-82C7-4C80-9227-6371498EA5DD}"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2"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5"/>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79053FF-07E3-4252-9890-329E94EB1D38}" type="datetimeFigureOut">
              <a:rPr lang="ru-RU" smtClean="0"/>
              <a:t>06.06.2021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EC310D-82C7-4C80-9227-6371498EA5DD}"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79053FF-07E3-4252-9890-329E94EB1D38}" type="datetimeFigureOut">
              <a:rPr lang="ru-RU" smtClean="0"/>
              <a:t>06.06.2021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EC310D-82C7-4C80-9227-6371498EA5DD}"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4"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4"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79053FF-07E3-4252-9890-329E94EB1D38}" type="datetimeFigureOut">
              <a:rPr lang="ru-RU" smtClean="0"/>
              <a:t>06.06.2021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EC310D-82C7-4C80-9227-6371498EA5DD}"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6"/>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3" y="1809750"/>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79053FF-07E3-4252-9890-329E94EB1D38}" type="datetimeFigureOut">
              <a:rPr lang="ru-RU" smtClean="0"/>
              <a:t>06.06.2021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7EC310D-82C7-4C80-9227-6371498EA5DD}"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32895"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3" y="2389191"/>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1" y="2389191"/>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979053FF-07E3-4252-9890-329E94EB1D38}" type="datetimeFigureOut">
              <a:rPr lang="ru-RU" smtClean="0"/>
              <a:t>06.06.2021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7EC310D-82C7-4C80-9227-6371498EA5DD}"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79053FF-07E3-4252-9890-329E94EB1D38}" type="datetimeFigureOut">
              <a:rPr lang="ru-RU" smtClean="0"/>
              <a:t>06.06.2021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7EC310D-82C7-4C80-9227-6371498EA5DD}"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9053FF-07E3-4252-9890-329E94EB1D38}" type="datetimeFigureOut">
              <a:rPr lang="ru-RU" smtClean="0"/>
              <a:t>06.06.2021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7EC310D-82C7-4C80-9227-6371498EA5DD}"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3" y="446089"/>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5" y="446089"/>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3" y="1631951"/>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79053FF-07E3-4252-9890-329E94EB1D38}" type="datetimeFigureOut">
              <a:rPr lang="ru-RU" smtClean="0"/>
              <a:t>06.06.2021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7EC310D-82C7-4C80-9227-6371498EA5DD}"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3"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79053FF-07E3-4252-9890-329E94EB1D38}" type="datetimeFigureOut">
              <a:rPr lang="ru-RU" smtClean="0"/>
              <a:t>06.06.2021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7EC310D-82C7-4C80-9227-6371498EA5DD}" type="slidenum">
              <a:rPr lang="ru-RU" smtClean="0"/>
              <a:t>‹#›</a:t>
            </a:fld>
            <a:endParaRPr lang="ru-RU"/>
          </a:p>
        </p:txBody>
      </p:sp>
      <p:grpSp>
        <p:nvGrpSpPr>
          <p:cNvPr id="17" name="Group 16"/>
          <p:cNvGrpSpPr/>
          <p:nvPr/>
        </p:nvGrpSpPr>
        <p:grpSpPr>
          <a:xfrm>
            <a:off x="4718762" y="99307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ru-RU" smtClean="0"/>
              <a:t>Вставка рисунка</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3" y="675726"/>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2"/>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979053FF-07E3-4252-9890-329E94EB1D38}" type="datetimeFigureOut">
              <a:rPr lang="ru-RU" smtClean="0"/>
              <a:t>06.06.2021</a:t>
            </a:fld>
            <a:endParaRPr lang="ru-RU"/>
          </a:p>
        </p:txBody>
      </p:sp>
      <p:sp>
        <p:nvSpPr>
          <p:cNvPr id="5" name="Footer Placeholder 4"/>
          <p:cNvSpPr>
            <a:spLocks noGrp="1"/>
          </p:cNvSpPr>
          <p:nvPr>
            <p:ph type="ftr" sz="quarter" idx="3"/>
          </p:nvPr>
        </p:nvSpPr>
        <p:spPr>
          <a:xfrm>
            <a:off x="1180946" y="5951812"/>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ru-RU"/>
          </a:p>
        </p:txBody>
      </p:sp>
      <p:sp>
        <p:nvSpPr>
          <p:cNvPr id="6" name="Slide Number Placeholder 5"/>
          <p:cNvSpPr>
            <a:spLocks noGrp="1"/>
          </p:cNvSpPr>
          <p:nvPr>
            <p:ph type="sldNum" sz="quarter" idx="4"/>
          </p:nvPr>
        </p:nvSpPr>
        <p:spPr>
          <a:xfrm>
            <a:off x="572659" y="5951812"/>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B7EC310D-82C7-4C80-9227-6371498EA5DD}"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916832"/>
            <a:ext cx="4894312" cy="2160240"/>
          </a:xfrm>
        </p:spPr>
        <p:txBody>
          <a:bodyPr/>
          <a:lstStyle/>
          <a:p>
            <a:pPr algn="ctr"/>
            <a:r>
              <a:rPr lang="ru-RU" i="1" u="sng" dirty="0" smtClean="0">
                <a:solidFill>
                  <a:srgbClr val="C00000"/>
                </a:solidFill>
                <a:latin typeface="Times New Roman" panose="02020603050405020304" pitchFamily="18" charset="0"/>
                <a:cs typeface="Times New Roman" panose="02020603050405020304" pitchFamily="18" charset="0"/>
              </a:rPr>
              <a:t>Татарские народные игры</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836712"/>
            <a:ext cx="2835275" cy="500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855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46331"/>
          </a:xfrm>
          <a:prstGeom prst="rect">
            <a:avLst/>
          </a:prstGeom>
        </p:spPr>
        <p:txBody>
          <a:bodyPr wrap="square">
            <a:spAutoFit/>
          </a:bodyPr>
          <a:lstStyle/>
          <a:p>
            <a:pPr algn="ctr"/>
            <a:r>
              <a:rPr lang="ru-RU" b="1" i="1" dirty="0" smtClean="0"/>
              <a:t>«Бег по следу» (</a:t>
            </a:r>
            <a:r>
              <a:rPr lang="ru-RU" b="1" i="1" dirty="0" err="1" smtClean="0"/>
              <a:t>Эзеннән</a:t>
            </a:r>
            <a:r>
              <a:rPr lang="ru-RU" b="1" i="1" dirty="0" smtClean="0"/>
              <a:t> бару)</a:t>
            </a:r>
          </a:p>
          <a:p>
            <a:endParaRPr lang="ru-RU" dirty="0" smtClean="0"/>
          </a:p>
        </p:txBody>
      </p:sp>
      <p:sp>
        <p:nvSpPr>
          <p:cNvPr id="5" name="Прямоугольник 4"/>
          <p:cNvSpPr/>
          <p:nvPr/>
        </p:nvSpPr>
        <p:spPr>
          <a:xfrm>
            <a:off x="0" y="476672"/>
            <a:ext cx="5508104" cy="3416320"/>
          </a:xfrm>
          <a:prstGeom prst="rect">
            <a:avLst/>
          </a:prstGeom>
        </p:spPr>
        <p:txBody>
          <a:bodyPr wrap="square">
            <a:spAutoFit/>
          </a:bodyPr>
          <a:lstStyle/>
          <a:p>
            <a:r>
              <a:rPr lang="ru-RU" dirty="0" smtClean="0"/>
              <a:t>Играющие разбиваются на; две команды и выстраиваются в две колонны за линией старта. Для каждой команды чертятся от линии старта непрерывные прямые линии, большие круги, спирали и другие фигуры. Первые игроки команд начинают бег по нарисованным линиям. Вернувшись, они касаются руками вторых игроков своих команд, а сами становятся в конец колонны. Остальные пробегают это же расстояние. Выигрывает команда, закончившая эстафету первой.</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501008"/>
            <a:ext cx="5004048" cy="335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0" y="3892992"/>
            <a:ext cx="3707904" cy="2308324"/>
          </a:xfrm>
          <a:prstGeom prst="rect">
            <a:avLst/>
          </a:prstGeom>
        </p:spPr>
        <p:txBody>
          <a:bodyPr wrap="square">
            <a:spAutoFit/>
          </a:bodyPr>
          <a:lstStyle/>
          <a:p>
            <a:r>
              <a:rPr lang="ru-RU" dirty="0" smtClean="0"/>
              <a:t>Правила: -Не разрешается начинать бег, пока возвратившийся игрок не коснется рукой следующего. </a:t>
            </a:r>
          </a:p>
          <a:p>
            <a:r>
              <a:rPr lang="ru-RU" dirty="0" smtClean="0"/>
              <a:t>-При беге надо строго придерживаться линий дистанции.</a:t>
            </a:r>
          </a:p>
          <a:p>
            <a:endParaRPr lang="ru-RU" dirty="0" smtClean="0"/>
          </a:p>
        </p:txBody>
      </p:sp>
    </p:spTree>
    <p:extLst>
      <p:ext uri="{BB962C8B-B14F-4D97-AF65-F5344CB8AC3E}">
        <p14:creationId xmlns:p14="http://schemas.microsoft.com/office/powerpoint/2010/main" val="3241146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46331"/>
          </a:xfrm>
          <a:prstGeom prst="rect">
            <a:avLst/>
          </a:prstGeom>
        </p:spPr>
        <p:txBody>
          <a:bodyPr wrap="square">
            <a:spAutoFit/>
          </a:bodyPr>
          <a:lstStyle/>
          <a:p>
            <a:pPr algn="ctr"/>
            <a:r>
              <a:rPr lang="ru-RU" dirty="0" smtClean="0"/>
              <a:t>«</a:t>
            </a:r>
            <a:r>
              <a:rPr lang="ru-RU" b="1" i="1" dirty="0" smtClean="0"/>
              <a:t>Жмурки» (</a:t>
            </a:r>
            <a:r>
              <a:rPr lang="ru-RU" b="1" i="1" dirty="0" err="1" smtClean="0"/>
              <a:t>Кузбайлау</a:t>
            </a:r>
            <a:r>
              <a:rPr lang="ru-RU" b="1" i="1" dirty="0" smtClean="0"/>
              <a:t> </a:t>
            </a:r>
            <a:r>
              <a:rPr lang="ru-RU" b="1" i="1" dirty="0" err="1" smtClean="0"/>
              <a:t>уены</a:t>
            </a:r>
            <a:r>
              <a:rPr lang="ru-RU" b="1" i="1" dirty="0" smtClean="0"/>
              <a:t>)</a:t>
            </a:r>
          </a:p>
          <a:p>
            <a:endParaRPr lang="ru-RU" dirty="0" smtClean="0"/>
          </a:p>
        </p:txBody>
      </p:sp>
      <p:sp>
        <p:nvSpPr>
          <p:cNvPr id="5" name="Прямоугольник 4"/>
          <p:cNvSpPr/>
          <p:nvPr/>
        </p:nvSpPr>
        <p:spPr>
          <a:xfrm>
            <a:off x="179512" y="646331"/>
            <a:ext cx="8496944" cy="3970318"/>
          </a:xfrm>
          <a:prstGeom prst="rect">
            <a:avLst/>
          </a:prstGeom>
        </p:spPr>
        <p:txBody>
          <a:bodyPr wrap="square">
            <a:spAutoFit/>
          </a:bodyPr>
          <a:lstStyle/>
          <a:p>
            <a:r>
              <a:rPr lang="ru-RU" dirty="0" smtClean="0"/>
              <a:t>Чертят большой круг, внутри него на одинаковом расстоянии друг от друга делают ямки - норки по числу участников игры. Определяют водящего, завязывают ему глаза и ставят в центре круга. Остальные занимают места в ямках - норках. Водящий приближается к игроку, чтобы поймать его. Тот, не выходя из своей норки, старается увернуться от него, то наклоняясь, то приседая. Водящий должен не только поймать, но и назвать игрока по имени. Если он правильно назовет имя, участники игры говорят: “Открой глаза!” и водящим становится пойманный. Если же имя будет названо неправильно, игроки, не произнося ни слова, делают несколько хлопков, давая этим понять, что водящий ошибся, и игра продолжается дальше. Игроки меняются норками, прыгая на одной ноге.</a:t>
            </a:r>
          </a:p>
          <a:p>
            <a:endParaRPr lang="ru-RU" dirty="0" smtClean="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4005064"/>
            <a:ext cx="3384376" cy="285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79512" y="4428112"/>
            <a:ext cx="5040560" cy="2031325"/>
          </a:xfrm>
          <a:prstGeom prst="rect">
            <a:avLst/>
          </a:prstGeom>
        </p:spPr>
        <p:txBody>
          <a:bodyPr wrap="square">
            <a:spAutoFit/>
          </a:bodyPr>
          <a:lstStyle/>
          <a:p>
            <a:r>
              <a:rPr lang="ru-RU" dirty="0" smtClean="0"/>
              <a:t>Правила: Водящий не имеет права подсматривать. Во время игры никому нельзя выходить за пределы круга. Обмениваться норками разрешается только тогда, когда водящий находится на противоположной стороне круга.</a:t>
            </a:r>
          </a:p>
          <a:p>
            <a:endParaRPr lang="ru-RU" dirty="0" smtClean="0"/>
          </a:p>
        </p:txBody>
      </p:sp>
    </p:spTree>
    <p:extLst>
      <p:ext uri="{BB962C8B-B14F-4D97-AF65-F5344CB8AC3E}">
        <p14:creationId xmlns:p14="http://schemas.microsoft.com/office/powerpoint/2010/main" val="82948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369332"/>
          </a:xfrm>
          <a:prstGeom prst="rect">
            <a:avLst/>
          </a:prstGeom>
        </p:spPr>
        <p:txBody>
          <a:bodyPr wrap="square">
            <a:spAutoFit/>
          </a:bodyPr>
          <a:lstStyle/>
          <a:p>
            <a:pPr algn="ctr"/>
            <a:r>
              <a:rPr lang="ru-RU" b="1" i="1" dirty="0" smtClean="0"/>
              <a:t>«Займи место» (Буш </a:t>
            </a:r>
            <a:r>
              <a:rPr lang="ru-RU" b="1" i="1" dirty="0" err="1" smtClean="0"/>
              <a:t>урын</a:t>
            </a:r>
            <a:r>
              <a:rPr lang="ru-RU" b="1" i="1" dirty="0" smtClean="0"/>
              <a:t>)</a:t>
            </a:r>
            <a:endParaRPr lang="ru-RU" b="1" i="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7" y="741493"/>
            <a:ext cx="2925763"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275856" y="908719"/>
            <a:ext cx="4752528" cy="5078313"/>
          </a:xfrm>
          <a:prstGeom prst="rect">
            <a:avLst/>
          </a:prstGeom>
        </p:spPr>
        <p:txBody>
          <a:bodyPr wrap="square">
            <a:spAutoFit/>
          </a:bodyPr>
          <a:lstStyle/>
          <a:p>
            <a:r>
              <a:rPr lang="ru-RU" dirty="0" smtClean="0"/>
              <a:t>Одного из участников игры выбирают водящим, а остальные играющие, образуя круг, ходят взявшись за руки. Водящий идет за кругом в противоположную сторону и говорит:</a:t>
            </a:r>
          </a:p>
          <a:p>
            <a:pPr algn="ctr"/>
            <a:r>
              <a:rPr lang="ru-RU" sz="1600" i="1" dirty="0" smtClean="0"/>
              <a:t>Как сорока стрекочу,</a:t>
            </a:r>
          </a:p>
          <a:p>
            <a:pPr algn="ctr"/>
            <a:r>
              <a:rPr lang="ru-RU" sz="1600" i="1" dirty="0" smtClean="0"/>
              <a:t>Никого в дом не пущу.</a:t>
            </a:r>
          </a:p>
          <a:p>
            <a:pPr algn="ctr"/>
            <a:r>
              <a:rPr lang="ru-RU" sz="1600" i="1" dirty="0" smtClean="0"/>
              <a:t>Как гусыня гогочу,</a:t>
            </a:r>
          </a:p>
          <a:p>
            <a:pPr algn="ctr"/>
            <a:r>
              <a:rPr lang="ru-RU" sz="1600" i="1" dirty="0" smtClean="0"/>
              <a:t>Тебя хлопну по плечу -</a:t>
            </a:r>
          </a:p>
          <a:p>
            <a:pPr algn="ctr"/>
            <a:r>
              <a:rPr lang="ru-RU" sz="1600" i="1" dirty="0" smtClean="0"/>
              <a:t>Беги!</a:t>
            </a:r>
          </a:p>
          <a:p>
            <a:r>
              <a:rPr lang="ru-RU" dirty="0" smtClean="0"/>
              <a:t>Сказав беги, водящий слегка ударяет по спине одного из игроков, круг останавливается, а тот, кого ударили, устремляется со своего места по кругу навстречу водящему. Обежавший круг раньше занимает свободное место, а отставший становится водящим.</a:t>
            </a:r>
            <a:endParaRPr lang="ru-RU" dirty="0"/>
          </a:p>
        </p:txBody>
      </p:sp>
    </p:spTree>
    <p:extLst>
      <p:ext uri="{BB962C8B-B14F-4D97-AF65-F5344CB8AC3E}">
        <p14:creationId xmlns:p14="http://schemas.microsoft.com/office/powerpoint/2010/main" val="573750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46331"/>
          </a:xfrm>
          <a:prstGeom prst="rect">
            <a:avLst/>
          </a:prstGeom>
        </p:spPr>
        <p:txBody>
          <a:bodyPr wrap="square">
            <a:spAutoFit/>
          </a:bodyPr>
          <a:lstStyle/>
          <a:p>
            <a:pPr algn="ctr"/>
            <a:r>
              <a:rPr lang="ru-RU" b="1" i="1" dirty="0" smtClean="0"/>
              <a:t>«Лисички и курочки» (</a:t>
            </a:r>
            <a:r>
              <a:rPr lang="ru-RU" b="1" i="1" dirty="0" err="1" smtClean="0"/>
              <a:t>Тельки</a:t>
            </a:r>
            <a:r>
              <a:rPr lang="ru-RU" b="1" i="1" dirty="0" smtClean="0"/>
              <a:t> </a:t>
            </a:r>
            <a:r>
              <a:rPr lang="ru-RU" b="1" i="1" dirty="0" err="1" smtClean="0"/>
              <a:t>хэм</a:t>
            </a:r>
            <a:r>
              <a:rPr lang="ru-RU" b="1" i="1" dirty="0" smtClean="0"/>
              <a:t> </a:t>
            </a:r>
            <a:r>
              <a:rPr lang="ru-RU" b="1" i="1" dirty="0" err="1" smtClean="0"/>
              <a:t>тавыклар</a:t>
            </a:r>
            <a:r>
              <a:rPr lang="ru-RU" b="1" i="1" dirty="0" smtClean="0"/>
              <a:t>)</a:t>
            </a:r>
          </a:p>
          <a:p>
            <a:endParaRPr lang="ru-RU" dirty="0" smtClean="0"/>
          </a:p>
        </p:txBody>
      </p:sp>
      <p:sp>
        <p:nvSpPr>
          <p:cNvPr id="5" name="Прямоугольник 4"/>
          <p:cNvSpPr/>
          <p:nvPr/>
        </p:nvSpPr>
        <p:spPr>
          <a:xfrm>
            <a:off x="0" y="646331"/>
            <a:ext cx="9144000" cy="2031325"/>
          </a:xfrm>
          <a:prstGeom prst="rect">
            <a:avLst/>
          </a:prstGeom>
        </p:spPr>
        <p:txBody>
          <a:bodyPr wrap="square">
            <a:spAutoFit/>
          </a:bodyPr>
          <a:lstStyle/>
          <a:p>
            <a:r>
              <a:rPr lang="ru-RU" dirty="0" smtClean="0"/>
              <a:t>На одном конце площадки находятся в курятнике куры и петухи. На противоположном – стоит лисичка. Курочки и петухи (от трех до пяти игроков) ходят по площадке, делая вид, что клюют различных насекомых, зерна и т. д. Когда к ним подкрадывается лисичка, петухи кричат: “Кукареку!” По этому сигналу все бегут в курятник, за ними бросается лисичка, которая старается запятнать любого из игроков.</a:t>
            </a:r>
          </a:p>
          <a:p>
            <a:endParaRPr lang="ru-RU"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2420888"/>
            <a:ext cx="5715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0" y="2420888"/>
            <a:ext cx="3131840" cy="1754326"/>
          </a:xfrm>
          <a:prstGeom prst="rect">
            <a:avLst/>
          </a:prstGeom>
        </p:spPr>
        <p:txBody>
          <a:bodyPr wrap="square">
            <a:spAutoFit/>
          </a:bodyPr>
          <a:lstStyle/>
          <a:p>
            <a:r>
              <a:rPr lang="ru-RU" dirty="0" smtClean="0"/>
              <a:t>Правила: Если водящему не удается запятнать кого - либо из игроков, то он снова водит.</a:t>
            </a:r>
          </a:p>
          <a:p>
            <a:endParaRPr lang="ru-RU" dirty="0" smtClean="0"/>
          </a:p>
        </p:txBody>
      </p:sp>
    </p:spTree>
    <p:extLst>
      <p:ext uri="{BB962C8B-B14F-4D97-AF65-F5344CB8AC3E}">
        <p14:creationId xmlns:p14="http://schemas.microsoft.com/office/powerpoint/2010/main" val="3188552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369332"/>
          </a:xfrm>
          <a:prstGeom prst="rect">
            <a:avLst/>
          </a:prstGeom>
        </p:spPr>
        <p:txBody>
          <a:bodyPr wrap="square">
            <a:spAutoFit/>
          </a:bodyPr>
          <a:lstStyle/>
          <a:p>
            <a:pPr algn="ctr"/>
            <a:r>
              <a:rPr lang="ru-RU" b="1" i="1" dirty="0" smtClean="0"/>
              <a:t>«</a:t>
            </a:r>
            <a:r>
              <a:rPr lang="ru-RU" b="1" i="1" dirty="0" err="1" smtClean="0"/>
              <a:t>Ловишки</a:t>
            </a:r>
            <a:r>
              <a:rPr lang="ru-RU" b="1" i="1" dirty="0" smtClean="0"/>
              <a:t>» (</a:t>
            </a:r>
            <a:r>
              <a:rPr lang="ru-RU" b="1" i="1" dirty="0" err="1" smtClean="0"/>
              <a:t>Тотыш</a:t>
            </a:r>
            <a:r>
              <a:rPr lang="ru-RU" b="1" i="1" dirty="0" smtClean="0"/>
              <a:t> </a:t>
            </a:r>
            <a:r>
              <a:rPr lang="ru-RU" b="1" i="1" dirty="0" err="1" smtClean="0"/>
              <a:t>уены</a:t>
            </a:r>
            <a:r>
              <a:rPr lang="ru-RU" b="1" i="1" dirty="0" smtClean="0"/>
              <a:t>)</a:t>
            </a:r>
            <a:endParaRPr lang="ru-RU" b="1" i="1" dirty="0"/>
          </a:p>
        </p:txBody>
      </p:sp>
      <p:sp>
        <p:nvSpPr>
          <p:cNvPr id="5" name="Прямоугольник 4"/>
          <p:cNvSpPr/>
          <p:nvPr/>
        </p:nvSpPr>
        <p:spPr>
          <a:xfrm>
            <a:off x="251520" y="908720"/>
            <a:ext cx="8496944" cy="1754326"/>
          </a:xfrm>
          <a:prstGeom prst="rect">
            <a:avLst/>
          </a:prstGeom>
        </p:spPr>
        <p:txBody>
          <a:bodyPr wrap="square">
            <a:spAutoFit/>
          </a:bodyPr>
          <a:lstStyle/>
          <a:p>
            <a:r>
              <a:rPr lang="ru-RU" dirty="0" smtClean="0"/>
              <a:t>По сигналу все играющие разбегаются по площадке. Водящий старается запятнать любого из игроков. Пойманным считается тот, кого водящий коснулся рукой. Каждый, кого он поймает, становится его помощником. Пойманные ловят всех остальных, только взявшись за руки. Взявшись за руки, вдвоем, затем втроем, вчетвером и т. д. они ловят бегающих, пока не поймают всех. </a:t>
            </a:r>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585" y="3140968"/>
            <a:ext cx="5230813"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708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46331"/>
          </a:xfrm>
          <a:prstGeom prst="rect">
            <a:avLst/>
          </a:prstGeom>
        </p:spPr>
        <p:txBody>
          <a:bodyPr wrap="square">
            <a:spAutoFit/>
          </a:bodyPr>
          <a:lstStyle/>
          <a:p>
            <a:pPr algn="ctr"/>
            <a:r>
              <a:rPr lang="ru-RU" b="1" i="1" dirty="0" smtClean="0"/>
              <a:t>«Медный пень» (</a:t>
            </a:r>
            <a:r>
              <a:rPr lang="ru-RU" b="1" i="1" dirty="0" err="1" smtClean="0"/>
              <a:t>Бакыр</a:t>
            </a:r>
            <a:r>
              <a:rPr lang="ru-RU" b="1" i="1" dirty="0" smtClean="0"/>
              <a:t> </a:t>
            </a:r>
            <a:r>
              <a:rPr lang="ru-RU" b="1" i="1" dirty="0" err="1" smtClean="0"/>
              <a:t>букэн</a:t>
            </a:r>
            <a:r>
              <a:rPr lang="ru-RU" b="1" i="1" dirty="0" smtClean="0"/>
              <a:t>)</a:t>
            </a:r>
          </a:p>
          <a:p>
            <a:pPr algn="ctr"/>
            <a:endParaRPr lang="ru-RU" b="1" i="1" dirty="0" smtClean="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780928"/>
            <a:ext cx="3810000"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0" y="476673"/>
            <a:ext cx="9144000" cy="1754326"/>
          </a:xfrm>
          <a:prstGeom prst="rect">
            <a:avLst/>
          </a:prstGeom>
        </p:spPr>
        <p:txBody>
          <a:bodyPr wrap="square">
            <a:spAutoFit/>
          </a:bodyPr>
          <a:lstStyle/>
          <a:p>
            <a:r>
              <a:rPr lang="ru-RU" dirty="0" smtClean="0"/>
              <a:t>Играющие парами располагаются по кругу. Дети, изображающие медные пни, сидят на стульях. Дети - хозяева становятся за стульями. На татарскую народную мелодию водящий - покупатель двигается по кругу переменным шагом, смотрит внимательно на детей, сидящих на стульях, как бы выбирая себе пень. С окончанием музыки останавливается около пары и спрашивает у хозяина:</a:t>
            </a:r>
          </a:p>
        </p:txBody>
      </p:sp>
      <p:sp>
        <p:nvSpPr>
          <p:cNvPr id="6" name="Прямоугольник 5"/>
          <p:cNvSpPr/>
          <p:nvPr/>
        </p:nvSpPr>
        <p:spPr>
          <a:xfrm>
            <a:off x="4067944" y="2230998"/>
            <a:ext cx="4968552" cy="1477328"/>
          </a:xfrm>
          <a:prstGeom prst="rect">
            <a:avLst/>
          </a:prstGeom>
        </p:spPr>
        <p:txBody>
          <a:bodyPr wrap="square">
            <a:spAutoFit/>
          </a:bodyPr>
          <a:lstStyle/>
          <a:p>
            <a:r>
              <a:rPr lang="ru-RU" dirty="0" smtClean="0"/>
              <a:t>Я хочу у вас спросить, Можно ль мне ваш пень купить Хозяин отвечает: Коль джигит ты удалой, Медный пень тот будет твой</a:t>
            </a:r>
          </a:p>
          <a:p>
            <a:endParaRPr lang="ru-RU" dirty="0" smtClean="0"/>
          </a:p>
        </p:txBody>
      </p:sp>
      <p:sp>
        <p:nvSpPr>
          <p:cNvPr id="7" name="Прямоугольник 6"/>
          <p:cNvSpPr/>
          <p:nvPr/>
        </p:nvSpPr>
        <p:spPr>
          <a:xfrm>
            <a:off x="4067944" y="3708326"/>
            <a:ext cx="4968552" cy="2585323"/>
          </a:xfrm>
          <a:prstGeom prst="rect">
            <a:avLst/>
          </a:prstGeom>
        </p:spPr>
        <p:txBody>
          <a:bodyPr wrap="square">
            <a:spAutoFit/>
          </a:bodyPr>
          <a:lstStyle/>
          <a:p>
            <a:r>
              <a:rPr lang="ru-RU" dirty="0" smtClean="0"/>
              <a:t>После этих слов хозяин и покупатель выходят за круг, встают за выбранным пнем друг к другу спиной и на слова: “Раз, два, три – беги” – разбегаются в разные стороны. Добежавший первым встает за медным пнем. </a:t>
            </a:r>
          </a:p>
          <a:p>
            <a:r>
              <a:rPr lang="ru-RU" dirty="0" smtClean="0"/>
              <a:t>Правила: Бежать только по сигналу. Победитель становится хозяином.</a:t>
            </a:r>
          </a:p>
          <a:p>
            <a:endParaRPr lang="ru-RU" dirty="0" smtClean="0"/>
          </a:p>
        </p:txBody>
      </p:sp>
    </p:spTree>
    <p:extLst>
      <p:ext uri="{BB962C8B-B14F-4D97-AF65-F5344CB8AC3E}">
        <p14:creationId xmlns:p14="http://schemas.microsoft.com/office/powerpoint/2010/main" val="3826605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369332"/>
          </a:xfrm>
          <a:prstGeom prst="rect">
            <a:avLst/>
          </a:prstGeom>
        </p:spPr>
        <p:txBody>
          <a:bodyPr wrap="square">
            <a:spAutoFit/>
          </a:bodyPr>
          <a:lstStyle/>
          <a:p>
            <a:pPr algn="ctr"/>
            <a:r>
              <a:rPr lang="ru-RU" b="1" i="1" dirty="0" smtClean="0"/>
              <a:t>«Липкие пеньки» (</a:t>
            </a:r>
            <a:r>
              <a:rPr lang="ru-RU" b="1" i="1" dirty="0" err="1" smtClean="0"/>
              <a:t>Йэбешкэк</a:t>
            </a:r>
            <a:r>
              <a:rPr lang="ru-RU" b="1" i="1" dirty="0" smtClean="0"/>
              <a:t> </a:t>
            </a:r>
            <a:r>
              <a:rPr lang="ru-RU" b="1" i="1" dirty="0" err="1" smtClean="0"/>
              <a:t>букэндэр</a:t>
            </a:r>
            <a:r>
              <a:rPr lang="ru-RU" b="1" i="1" dirty="0" smtClean="0"/>
              <a:t>)</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432" y="2780928"/>
            <a:ext cx="5875135" cy="3892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07504" y="476672"/>
            <a:ext cx="8568952" cy="2031325"/>
          </a:xfrm>
          <a:prstGeom prst="rect">
            <a:avLst/>
          </a:prstGeom>
        </p:spPr>
        <p:txBody>
          <a:bodyPr wrap="square">
            <a:spAutoFit/>
          </a:bodyPr>
          <a:lstStyle/>
          <a:p>
            <a:r>
              <a:rPr lang="ru-RU" dirty="0" smtClean="0"/>
              <a:t>Три - четыре игрока садятся на корточки как можно дальше друг от друга. Они изображают липкие пеньки. Остальные играющие бегают по площадке, стараясь не подходить близко к пенькам. Пенечки должны постараться коснуться пробегающих мимо детей. Осаленные становятся пеньками. </a:t>
            </a:r>
          </a:p>
          <a:p>
            <a:r>
              <a:rPr lang="ru-RU" dirty="0" smtClean="0"/>
              <a:t>Правила: Пеньки не должны вставать с мест.</a:t>
            </a:r>
          </a:p>
          <a:p>
            <a:endParaRPr lang="ru-RU" dirty="0" smtClean="0"/>
          </a:p>
        </p:txBody>
      </p:sp>
    </p:spTree>
    <p:extLst>
      <p:ext uri="{BB962C8B-B14F-4D97-AF65-F5344CB8AC3E}">
        <p14:creationId xmlns:p14="http://schemas.microsoft.com/office/powerpoint/2010/main" val="2047670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036496" cy="646331"/>
          </a:xfrm>
          <a:prstGeom prst="rect">
            <a:avLst/>
          </a:prstGeom>
        </p:spPr>
        <p:txBody>
          <a:bodyPr wrap="square">
            <a:spAutoFit/>
          </a:bodyPr>
          <a:lstStyle/>
          <a:p>
            <a:pPr algn="ctr"/>
            <a:r>
              <a:rPr lang="ru-RU" b="1" i="1" dirty="0" smtClean="0"/>
              <a:t>«Палка-</a:t>
            </a:r>
            <a:r>
              <a:rPr lang="ru-RU" b="1" i="1" dirty="0" err="1" smtClean="0"/>
              <a:t>кидалка</a:t>
            </a:r>
            <a:r>
              <a:rPr lang="ru-RU" b="1" i="1" dirty="0" smtClean="0"/>
              <a:t>”»(</a:t>
            </a:r>
            <a:r>
              <a:rPr lang="ru-RU" b="1" i="1" dirty="0" err="1" smtClean="0"/>
              <a:t>Сойош</a:t>
            </a:r>
            <a:r>
              <a:rPr lang="ru-RU" b="1" i="1" dirty="0" smtClean="0"/>
              <a:t> </a:t>
            </a:r>
            <a:r>
              <a:rPr lang="ru-RU" b="1" i="1" dirty="0" err="1" smtClean="0"/>
              <a:t>таяк</a:t>
            </a:r>
            <a:r>
              <a:rPr lang="ru-RU" b="1" i="1" dirty="0" smtClean="0"/>
              <a:t>)</a:t>
            </a:r>
          </a:p>
          <a:p>
            <a:endParaRPr lang="ru-RU" dirty="0" smtClean="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1425"/>
            <a:ext cx="5000625"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79512" y="476672"/>
            <a:ext cx="8568952" cy="3139321"/>
          </a:xfrm>
          <a:prstGeom prst="rect">
            <a:avLst/>
          </a:prstGeom>
        </p:spPr>
        <p:txBody>
          <a:bodyPr wrap="square">
            <a:spAutoFit/>
          </a:bodyPr>
          <a:lstStyle/>
          <a:p>
            <a:r>
              <a:rPr lang="ru-RU" dirty="0" smtClean="0"/>
              <a:t>Чертится круг диаметром 1,5 м. В круг кладут </a:t>
            </a:r>
            <a:r>
              <a:rPr lang="ru-RU" dirty="0" err="1" smtClean="0"/>
              <a:t>палкукидалку</a:t>
            </a:r>
            <a:r>
              <a:rPr lang="ru-RU" dirty="0" smtClean="0"/>
              <a:t> длиной 50 см. Считалкой выбирают пастуха. Один игрок кидает палку вдаль. Пастух выбегает за брошенной палкой. В это время игроки прячутся. Пастух возвращается с палкой, кладет ее на место и ищет детей. Заметив спрятавшегося, он называет его по имени. Пастух и названный по имени ребенок бегут к палке. Если игрок прибежал раньше пастуха, то он берет палку и опять кидает ее, а сам снова прячется. Если же игрок прибежал позже, то становится пленником. Его может выручить только игрок, который назовет его имя и успеет взять палку раньше пастуха. Когда все будут найдены, пастухом становится тот, кто первым был обнаружен.</a:t>
            </a:r>
          </a:p>
        </p:txBody>
      </p:sp>
      <p:sp>
        <p:nvSpPr>
          <p:cNvPr id="6" name="Прямоугольник 5"/>
          <p:cNvSpPr/>
          <p:nvPr/>
        </p:nvSpPr>
        <p:spPr>
          <a:xfrm>
            <a:off x="5292080" y="3781424"/>
            <a:ext cx="3456384" cy="3139321"/>
          </a:xfrm>
          <a:prstGeom prst="rect">
            <a:avLst/>
          </a:prstGeom>
        </p:spPr>
        <p:txBody>
          <a:bodyPr wrap="square">
            <a:spAutoFit/>
          </a:bodyPr>
          <a:lstStyle/>
          <a:p>
            <a:r>
              <a:rPr lang="ru-RU" dirty="0" smtClean="0"/>
              <a:t>Правила: Начинать искать игроков можно только тогда, когда палочка найдена и положена в круг. Названный по имени игрок должен сразу выйти из укрытия. Пленника спасает игрок, добежавший до палки раньше пастуха.</a:t>
            </a:r>
          </a:p>
          <a:p>
            <a:endParaRPr lang="ru-RU" dirty="0" smtClean="0"/>
          </a:p>
        </p:txBody>
      </p:sp>
    </p:spTree>
    <p:extLst>
      <p:ext uri="{BB962C8B-B14F-4D97-AF65-F5344CB8AC3E}">
        <p14:creationId xmlns:p14="http://schemas.microsoft.com/office/powerpoint/2010/main" val="281306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369332"/>
          </a:xfrm>
          <a:prstGeom prst="rect">
            <a:avLst/>
          </a:prstGeom>
        </p:spPr>
        <p:txBody>
          <a:bodyPr wrap="square">
            <a:spAutoFit/>
          </a:bodyPr>
          <a:lstStyle/>
          <a:p>
            <a:pPr algn="ctr"/>
            <a:r>
              <a:rPr lang="ru-RU" b="1" i="1" dirty="0" smtClean="0"/>
              <a:t>«Мяч по кругу» (</a:t>
            </a:r>
            <a:r>
              <a:rPr lang="ru-RU" b="1" i="1" dirty="0" err="1" smtClean="0"/>
              <a:t>Теенчек</a:t>
            </a:r>
            <a:r>
              <a:rPr lang="ru-RU" b="1" i="1" dirty="0" smtClean="0"/>
              <a:t> </a:t>
            </a:r>
            <a:r>
              <a:rPr lang="ru-RU" b="1" i="1" dirty="0" err="1" smtClean="0"/>
              <a:t>уены</a:t>
            </a:r>
            <a:r>
              <a:rPr lang="ru-RU" b="1" i="1" dirty="0" smtClean="0"/>
              <a:t>)</a:t>
            </a:r>
            <a:endParaRPr lang="ru-RU" b="1" i="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573016"/>
            <a:ext cx="5041900"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1520" y="620688"/>
            <a:ext cx="6606480" cy="2862322"/>
          </a:xfrm>
          <a:prstGeom prst="rect">
            <a:avLst/>
          </a:prstGeom>
        </p:spPr>
        <p:txBody>
          <a:bodyPr wrap="square">
            <a:spAutoFit/>
          </a:bodyPr>
          <a:lstStyle/>
          <a:p>
            <a:r>
              <a:rPr lang="ru-RU" sz="2000" dirty="0" smtClean="0"/>
              <a:t>Играющие, образуя круг, садятся. Водящий стоит за кругом с мячом. По сигналу водящий бросает мяч одному из игроков, сидящих в кругу, а сам отходит. </a:t>
            </a:r>
          </a:p>
          <a:p>
            <a:r>
              <a:rPr lang="ru-RU" sz="2000" dirty="0" smtClean="0"/>
              <a:t>В это время мяч начинают перебрасывать по кругу от одного игрока к другому. Водящий бежит за мячом и старается поймать его на лету. Водящим становится тот игрок, от кого был пойман мяч. </a:t>
            </a:r>
            <a:endParaRPr lang="ru-RU" sz="2000" dirty="0"/>
          </a:p>
        </p:txBody>
      </p:sp>
    </p:spTree>
    <p:extLst>
      <p:ext uri="{BB962C8B-B14F-4D97-AF65-F5344CB8AC3E}">
        <p14:creationId xmlns:p14="http://schemas.microsoft.com/office/powerpoint/2010/main" val="3770337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369332"/>
          </a:xfrm>
          <a:prstGeom prst="rect">
            <a:avLst/>
          </a:prstGeom>
        </p:spPr>
        <p:txBody>
          <a:bodyPr wrap="square">
            <a:spAutoFit/>
          </a:bodyPr>
          <a:lstStyle/>
          <a:p>
            <a:pPr algn="ctr"/>
            <a:r>
              <a:rPr lang="ru-RU" b="1" i="1" dirty="0" smtClean="0"/>
              <a:t>«Продаем горшки» </a:t>
            </a:r>
            <a:r>
              <a:rPr lang="ru-RU" b="1" dirty="0"/>
              <a:t>(</a:t>
            </a:r>
            <a:r>
              <a:rPr lang="ru-RU" b="1" dirty="0" err="1"/>
              <a:t>Чулмак</a:t>
            </a:r>
            <a:r>
              <a:rPr lang="ru-RU" b="1" dirty="0"/>
              <a:t> </a:t>
            </a:r>
            <a:r>
              <a:rPr lang="ru-RU" b="1" dirty="0" err="1"/>
              <a:t>уены</a:t>
            </a:r>
            <a:r>
              <a:rPr lang="ru-RU" b="1" dirty="0"/>
              <a:t>)</a:t>
            </a:r>
            <a:endParaRPr lang="ru-RU" b="1" i="1" dirty="0"/>
          </a:p>
        </p:txBody>
      </p:sp>
      <p:sp>
        <p:nvSpPr>
          <p:cNvPr id="5" name="Прямоугольник 4"/>
          <p:cNvSpPr/>
          <p:nvPr/>
        </p:nvSpPr>
        <p:spPr>
          <a:xfrm>
            <a:off x="0" y="548681"/>
            <a:ext cx="9144000" cy="1200329"/>
          </a:xfrm>
          <a:prstGeom prst="rect">
            <a:avLst/>
          </a:prstGeom>
        </p:spPr>
        <p:txBody>
          <a:bodyPr wrap="square">
            <a:spAutoFit/>
          </a:bodyPr>
          <a:lstStyle/>
          <a:p>
            <a:r>
              <a:rPr lang="ru-RU" dirty="0" smtClean="0"/>
              <a:t>Играющие разделяются на две группы. Дети-горшки, встав на колени или усевшись на траву, образуют круг. За каждым горшком стоит игрок - хозяин горшка, руки у него за спиной. Водящий стоит за кругом. Водящий подходит к одному из хозяев горшка и начинает разговор:</a:t>
            </a:r>
            <a:endParaRPr lang="ru-RU" dirty="0"/>
          </a:p>
        </p:txBody>
      </p:sp>
      <p:sp>
        <p:nvSpPr>
          <p:cNvPr id="6" name="Прямоугольник 5"/>
          <p:cNvSpPr/>
          <p:nvPr/>
        </p:nvSpPr>
        <p:spPr>
          <a:xfrm>
            <a:off x="5436096" y="1749010"/>
            <a:ext cx="3707904" cy="1463966"/>
          </a:xfrm>
          <a:prstGeom prst="rect">
            <a:avLst/>
          </a:prstGeom>
        </p:spPr>
        <p:txBody>
          <a:bodyPr wrap="square">
            <a:spAutoFit/>
          </a:bodyPr>
          <a:lstStyle/>
          <a:p>
            <a:r>
              <a:rPr lang="ru-RU" dirty="0" smtClean="0"/>
              <a:t>- Эй, дружок, продай горшок!</a:t>
            </a:r>
          </a:p>
          <a:p>
            <a:r>
              <a:rPr lang="ru-RU" dirty="0" smtClean="0"/>
              <a:t>- Покупай.</a:t>
            </a:r>
          </a:p>
          <a:p>
            <a:r>
              <a:rPr lang="ru-RU" dirty="0" smtClean="0"/>
              <a:t>- Сколько дать тебе рублей?</a:t>
            </a:r>
          </a:p>
          <a:p>
            <a:r>
              <a:rPr lang="ru-RU" dirty="0" smtClean="0"/>
              <a:t>- Три отдай.</a:t>
            </a:r>
            <a:endParaRPr lang="ru-RU" dirty="0"/>
          </a:p>
        </p:txBody>
      </p:sp>
      <p:sp>
        <p:nvSpPr>
          <p:cNvPr id="7" name="Прямоугольник 6"/>
          <p:cNvSpPr/>
          <p:nvPr/>
        </p:nvSpPr>
        <p:spPr>
          <a:xfrm>
            <a:off x="107504" y="4293096"/>
            <a:ext cx="8856984" cy="2585323"/>
          </a:xfrm>
          <a:prstGeom prst="rect">
            <a:avLst/>
          </a:prstGeom>
        </p:spPr>
        <p:txBody>
          <a:bodyPr wrap="square">
            <a:spAutoFit/>
          </a:bodyPr>
          <a:lstStyle/>
          <a:p>
            <a:r>
              <a:rPr lang="ru-RU" dirty="0" smtClean="0"/>
              <a:t>Водящий три раза (или столько, за сколько согласился продать горшок его хозяин, но не более трех рублей) касается рукой хозяина горшка, и они начинают бег по кругу навстречу друг другу (круг обегают три раза). Кто быстрее добежит до свободного места в кругу, тот занимает это место, а отставший становится водящим.</a:t>
            </a:r>
          </a:p>
          <a:p>
            <a:r>
              <a:rPr lang="ru-RU" dirty="0" smtClean="0"/>
              <a:t>Бегать разрешается только по кругу, не пересекая его. Бегущие не имеют права задевать других игроков. Водящий начинает бег в любом направлении. Если он начал бег влево, запятнанный должен бежать вправо.</a:t>
            </a:r>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832" y="1739347"/>
            <a:ext cx="3585443" cy="253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9902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1" y="1807361"/>
            <a:ext cx="3888432" cy="4051437"/>
          </a:xfrm>
        </p:spPr>
        <p:txBody>
          <a:bodyPr>
            <a:noAutofit/>
          </a:bodyPr>
          <a:lstStyle/>
          <a:p>
            <a:pPr marL="0" indent="0">
              <a:buNone/>
            </a:pPr>
            <a:r>
              <a:rPr lang="ru-RU" sz="3200" b="1" i="1" dirty="0">
                <a:latin typeface="Arial Narrow" panose="020B0606020202030204" pitchFamily="34" charset="0"/>
              </a:rPr>
              <a:t>Приглашаю детвору </a:t>
            </a:r>
            <a:br>
              <a:rPr lang="ru-RU" sz="3200" b="1" i="1" dirty="0">
                <a:latin typeface="Arial Narrow" panose="020B0606020202030204" pitchFamily="34" charset="0"/>
              </a:rPr>
            </a:br>
            <a:r>
              <a:rPr lang="ru-RU" sz="3200" b="1" i="1" dirty="0">
                <a:latin typeface="Arial Narrow" panose="020B0606020202030204" pitchFamily="34" charset="0"/>
              </a:rPr>
              <a:t>На веселую игру, </a:t>
            </a:r>
            <a:br>
              <a:rPr lang="ru-RU" sz="3200" b="1" i="1" dirty="0">
                <a:latin typeface="Arial Narrow" panose="020B0606020202030204" pitchFamily="34" charset="0"/>
              </a:rPr>
            </a:br>
            <a:r>
              <a:rPr lang="ru-RU" sz="3200" b="1" i="1" dirty="0">
                <a:latin typeface="Arial Narrow" panose="020B0606020202030204" pitchFamily="34" charset="0"/>
              </a:rPr>
              <a:t>А кого не примем</a:t>
            </a:r>
            <a:br>
              <a:rPr lang="ru-RU" sz="3200" b="1" i="1" dirty="0">
                <a:latin typeface="Arial Narrow" panose="020B0606020202030204" pitchFamily="34" charset="0"/>
              </a:rPr>
            </a:br>
            <a:r>
              <a:rPr lang="ru-RU" sz="3200" b="1" i="1" dirty="0">
                <a:latin typeface="Arial Narrow" panose="020B0606020202030204" pitchFamily="34" charset="0"/>
              </a:rPr>
              <a:t>За уши поднимем.</a:t>
            </a:r>
            <a:br>
              <a:rPr lang="ru-RU" sz="3200" b="1" i="1" dirty="0">
                <a:latin typeface="Arial Narrow" panose="020B0606020202030204" pitchFamily="34" charset="0"/>
              </a:rPr>
            </a:br>
            <a:r>
              <a:rPr lang="ru-RU" sz="3200" b="1" i="1" dirty="0">
                <a:latin typeface="Arial Narrow" panose="020B0606020202030204" pitchFamily="34" charset="0"/>
              </a:rPr>
              <a:t>Уши будут красные.</a:t>
            </a:r>
            <a:br>
              <a:rPr lang="ru-RU" sz="3200" b="1" i="1" dirty="0">
                <a:latin typeface="Arial Narrow" panose="020B0606020202030204" pitchFamily="34" charset="0"/>
              </a:rPr>
            </a:br>
            <a:r>
              <a:rPr lang="ru-RU" sz="3200" b="1" i="1" dirty="0">
                <a:latin typeface="Arial Narrow" panose="020B0606020202030204" pitchFamily="34" charset="0"/>
              </a:rPr>
              <a:t>До того прекрасные.</a:t>
            </a:r>
            <a:endParaRPr lang="ru-RU" sz="3200" b="1"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773593"/>
            <a:ext cx="3913187"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734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46331"/>
          </a:xfrm>
          <a:prstGeom prst="rect">
            <a:avLst/>
          </a:prstGeom>
        </p:spPr>
        <p:txBody>
          <a:bodyPr wrap="square">
            <a:spAutoFit/>
          </a:bodyPr>
          <a:lstStyle/>
          <a:p>
            <a:pPr algn="ctr"/>
            <a:r>
              <a:rPr lang="ru-RU" b="1" i="1" dirty="0" smtClean="0"/>
              <a:t>«Перехватчики» (</a:t>
            </a:r>
            <a:r>
              <a:rPr lang="ru-RU" b="1" i="1" dirty="0" err="1" smtClean="0"/>
              <a:t>Куышу</a:t>
            </a:r>
            <a:r>
              <a:rPr lang="ru-RU" b="1" i="1" dirty="0" smtClean="0"/>
              <a:t> </a:t>
            </a:r>
            <a:r>
              <a:rPr lang="ru-RU" b="1" i="1" dirty="0" err="1" smtClean="0"/>
              <a:t>уены</a:t>
            </a:r>
            <a:r>
              <a:rPr lang="ru-RU" b="1" i="1" dirty="0" smtClean="0"/>
              <a:t>)</a:t>
            </a:r>
          </a:p>
          <a:p>
            <a:endParaRPr lang="ru-RU" dirty="0" smtClean="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167" y="2708920"/>
            <a:ext cx="4890120"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0" y="476672"/>
            <a:ext cx="9036496" cy="1200329"/>
          </a:xfrm>
          <a:prstGeom prst="rect">
            <a:avLst/>
          </a:prstGeom>
        </p:spPr>
        <p:txBody>
          <a:bodyPr wrap="square">
            <a:spAutoFit/>
          </a:bodyPr>
          <a:lstStyle/>
          <a:p>
            <a:r>
              <a:rPr lang="ru-RU" dirty="0" smtClean="0"/>
              <a:t>На противоположных концах площадки отмечаются линиями два дома. Играющие располагаются в одном из них в шеренгу. В середине лицом к детям находится водящий. Дети хором произносят слова:</a:t>
            </a:r>
          </a:p>
          <a:p>
            <a:endParaRPr lang="ru-RU" dirty="0" smtClean="0"/>
          </a:p>
        </p:txBody>
      </p:sp>
      <p:sp>
        <p:nvSpPr>
          <p:cNvPr id="6" name="Прямоугольник 5"/>
          <p:cNvSpPr/>
          <p:nvPr/>
        </p:nvSpPr>
        <p:spPr>
          <a:xfrm>
            <a:off x="0" y="1556792"/>
            <a:ext cx="3995936" cy="1477328"/>
          </a:xfrm>
          <a:prstGeom prst="rect">
            <a:avLst/>
          </a:prstGeom>
        </p:spPr>
        <p:txBody>
          <a:bodyPr wrap="square">
            <a:spAutoFit/>
          </a:bodyPr>
          <a:lstStyle/>
          <a:p>
            <a:r>
              <a:rPr lang="ru-RU" i="1" dirty="0" smtClean="0"/>
              <a:t>Мы умеем быстро бегать, Любим прыгать и скакать </a:t>
            </a:r>
          </a:p>
          <a:p>
            <a:r>
              <a:rPr lang="ru-RU" i="1" dirty="0" smtClean="0"/>
              <a:t>Раз, два, три, четыре, пять </a:t>
            </a:r>
          </a:p>
          <a:p>
            <a:r>
              <a:rPr lang="ru-RU" i="1" dirty="0" smtClean="0"/>
              <a:t>Ни за что нас не поймать!</a:t>
            </a:r>
          </a:p>
          <a:p>
            <a:endParaRPr lang="ru-RU" dirty="0" smtClean="0"/>
          </a:p>
        </p:txBody>
      </p:sp>
      <p:sp>
        <p:nvSpPr>
          <p:cNvPr id="7" name="Прямоугольник 6"/>
          <p:cNvSpPr/>
          <p:nvPr/>
        </p:nvSpPr>
        <p:spPr>
          <a:xfrm>
            <a:off x="0" y="2852936"/>
            <a:ext cx="4165167" cy="4247317"/>
          </a:xfrm>
          <a:prstGeom prst="rect">
            <a:avLst/>
          </a:prstGeom>
        </p:spPr>
        <p:txBody>
          <a:bodyPr wrap="square">
            <a:spAutoFit/>
          </a:bodyPr>
          <a:lstStyle/>
          <a:p>
            <a:r>
              <a:rPr lang="ru-RU" dirty="0" smtClean="0"/>
              <a:t>После окончания этих слов все бегут врассыпную через площадку в другой дом. Водящий старается запятнать перебежчиков. Один из запятнанных становится водящим, и игра продолжается. В конце игры отмечаются лучшие ребята, не попавшиеся ни разу.</a:t>
            </a:r>
          </a:p>
          <a:p>
            <a:r>
              <a:rPr lang="ru-RU" dirty="0" smtClean="0"/>
              <a:t> Правила: Водящий ловит игроков, прикасаясь к их плечу рукой. Запятнанные отходят в условленное место.</a:t>
            </a:r>
          </a:p>
          <a:p>
            <a:endParaRPr lang="ru-RU" dirty="0"/>
          </a:p>
        </p:txBody>
      </p:sp>
    </p:spTree>
    <p:extLst>
      <p:ext uri="{BB962C8B-B14F-4D97-AF65-F5344CB8AC3E}">
        <p14:creationId xmlns:p14="http://schemas.microsoft.com/office/powerpoint/2010/main" val="229246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16632"/>
            <a:ext cx="9144000" cy="4945330"/>
          </a:xfrm>
          <a:prstGeom prst="rect">
            <a:avLst/>
          </a:prstGeom>
        </p:spPr>
        <p:txBody>
          <a:bodyPr wrap="square">
            <a:spAutoFit/>
          </a:bodyPr>
          <a:lstStyle/>
          <a:p>
            <a:r>
              <a:rPr lang="ru-RU" dirty="0" smtClean="0"/>
              <a:t>Особое значение народных подвижных игр заключается в том, что они широко доступны людям самого разного возраста. Подвижные игры, несмотря на огромное разнообразие, связанное с этническими и другими особенностями, так или иначе отражают такие общие характерные черты, присущие этой форме деятельности, как взаимоотношение играющих с окружающей средой и познание реальной действительности. Целенаправленность и целесообразность поведения при достижении намеченной цели, связанного с внезапно возникающими и постоянно изменяющимися условиями, потребностью широкого выбора действий, требуют проявления творческих способностей, активности, инициативы. Такая широта использования возможностей, выражающаяся в самостоятельности и относительной свободе действий, сочетающихся е выполнением добровольно принятых или установленных условностей при подчинении личных интересов общим, связана с ярким проявлением эмоций. Все это с методической точки зрения характеризует подвижную игру как многоплановое, комплексное по воздействию, педагогическое средство воспитания.</a:t>
            </a:r>
            <a:endParaRPr lang="ru-RU"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2368" y="4725144"/>
            <a:ext cx="4932040" cy="1948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412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036496" cy="2308324"/>
          </a:xfrm>
          <a:prstGeom prst="rect">
            <a:avLst/>
          </a:prstGeom>
        </p:spPr>
        <p:txBody>
          <a:bodyPr wrap="square">
            <a:spAutoFit/>
          </a:bodyPr>
          <a:lstStyle/>
          <a:p>
            <a:r>
              <a:rPr lang="ru-RU" dirty="0" smtClean="0"/>
              <a:t>История татарских игр органически связана с историей народа, его трудовой деятельностью, бытом, обычаями, традициями, верованиями. Татарские игры составляют важную и неотъемлемую часть национальной культуры татарского народа, являются древнейшим средством физического, нравственного, трудового и эстетического воспитания подрастающего поколения. В своей совокупности они синтезируют элементы народного театра, народной песни, детских видов фольклора, трудового и военного искусства.</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2204865"/>
            <a:ext cx="3335337" cy="477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609" y="2282679"/>
            <a:ext cx="3414713" cy="469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154809" y="2308324"/>
            <a:ext cx="2857351" cy="4539704"/>
          </a:xfrm>
          <a:prstGeom prst="rect">
            <a:avLst/>
          </a:prstGeom>
        </p:spPr>
        <p:txBody>
          <a:bodyPr wrap="square">
            <a:spAutoFit/>
          </a:bodyPr>
          <a:lstStyle/>
          <a:p>
            <a:r>
              <a:rPr lang="ru-RU" sz="1700" dirty="0" smtClean="0"/>
              <a:t>Татарские игры отличаются соревновательным, коллективным характером действий, высокой эмоциональностью, вариативностью отдельных из них и др.  Некоторые татарские народные игры используются в настоящее время на занятиях физической культуры, без них не обходится не один праздник.</a:t>
            </a:r>
            <a:endParaRPr lang="ru-RU" sz="1700" dirty="0"/>
          </a:p>
        </p:txBody>
      </p:sp>
    </p:spTree>
    <p:extLst>
      <p:ext uri="{BB962C8B-B14F-4D97-AF65-F5344CB8AC3E}">
        <p14:creationId xmlns:p14="http://schemas.microsoft.com/office/powerpoint/2010/main" val="270553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260648"/>
            <a:ext cx="8280919" cy="369332"/>
          </a:xfrm>
          <a:prstGeom prst="rect">
            <a:avLst/>
          </a:prstGeom>
        </p:spPr>
        <p:txBody>
          <a:bodyPr wrap="square">
            <a:spAutoFit/>
          </a:bodyPr>
          <a:lstStyle/>
          <a:p>
            <a:pPr algn="ctr"/>
            <a:r>
              <a:rPr lang="ru-RU" b="1" i="1" dirty="0" smtClean="0"/>
              <a:t>«Бой мешками» </a:t>
            </a:r>
            <a:r>
              <a:rPr lang="ru-RU" b="1" i="1" dirty="0"/>
              <a:t>(</a:t>
            </a:r>
            <a:r>
              <a:rPr lang="ru-RU" b="1" i="1" dirty="0" err="1"/>
              <a:t>Әтәчләр</a:t>
            </a:r>
            <a:r>
              <a:rPr lang="ru-RU" b="1" i="1" dirty="0"/>
              <a:t> </a:t>
            </a:r>
            <a:r>
              <a:rPr lang="ru-RU" b="1" i="1" dirty="0" err="1" smtClean="0"/>
              <a:t>талашуы</a:t>
            </a:r>
            <a:r>
              <a:rPr lang="ru-RU" b="1" i="1" dirty="0"/>
              <a:t>)</a:t>
            </a:r>
          </a:p>
        </p:txBody>
      </p:sp>
      <p:sp>
        <p:nvSpPr>
          <p:cNvPr id="5" name="Прямоугольник 4"/>
          <p:cNvSpPr/>
          <p:nvPr/>
        </p:nvSpPr>
        <p:spPr>
          <a:xfrm>
            <a:off x="179512" y="908720"/>
            <a:ext cx="8964488" cy="1200329"/>
          </a:xfrm>
          <a:prstGeom prst="rect">
            <a:avLst/>
          </a:prstGeom>
        </p:spPr>
        <p:txBody>
          <a:bodyPr wrap="square">
            <a:spAutoFit/>
          </a:bodyPr>
          <a:lstStyle/>
          <a:p>
            <a:r>
              <a:rPr lang="ru-RU" dirty="0" smtClean="0"/>
              <a:t>Бой мешками с сеном, сидя верхом на бревне (с вращательной степенью свободы), с целью вышибать из «седла» соперника – игра с давней традицией, требует силу, ловкость, смелость. Доставляет наблюдателям много смеха и веселья. </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109049"/>
            <a:ext cx="6569181" cy="436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201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568952" cy="369332"/>
          </a:xfrm>
          <a:prstGeom prst="rect">
            <a:avLst/>
          </a:prstGeom>
        </p:spPr>
        <p:txBody>
          <a:bodyPr wrap="square">
            <a:spAutoFit/>
          </a:bodyPr>
          <a:lstStyle/>
          <a:p>
            <a:pPr algn="ctr"/>
            <a:r>
              <a:rPr lang="ru-RU" b="1" i="1" dirty="0" smtClean="0"/>
              <a:t>«Угадай и догони» (</a:t>
            </a:r>
            <a:r>
              <a:rPr lang="ru-RU" b="1" i="1" dirty="0" err="1" smtClean="0"/>
              <a:t>Читанме</a:t>
            </a:r>
            <a:r>
              <a:rPr lang="ru-RU" b="1" i="1" dirty="0" smtClean="0"/>
              <a:t>, </a:t>
            </a:r>
            <a:r>
              <a:rPr lang="ru-RU" b="1" i="1" dirty="0" err="1" smtClean="0"/>
              <a:t>бузме</a:t>
            </a:r>
            <a:r>
              <a:rPr lang="ru-RU" b="1" i="1" dirty="0" smtClean="0"/>
              <a:t>)</a:t>
            </a:r>
            <a:endParaRPr lang="ru-RU" b="1"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7" y="932859"/>
            <a:ext cx="2951163" cy="589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203848" y="932860"/>
            <a:ext cx="5400600" cy="4247317"/>
          </a:xfrm>
          <a:prstGeom prst="rect">
            <a:avLst/>
          </a:prstGeom>
        </p:spPr>
        <p:txBody>
          <a:bodyPr wrap="square">
            <a:spAutoFit/>
          </a:bodyPr>
          <a:lstStyle/>
          <a:p>
            <a:r>
              <a:rPr lang="ru-RU" dirty="0" smtClean="0"/>
              <a:t>Играющие садятся на скамейку или на траву в один ряд. Впереди садится водящий. Ему завязывают глаза.</a:t>
            </a:r>
          </a:p>
          <a:p>
            <a:r>
              <a:rPr lang="ru-RU" dirty="0" smtClean="0"/>
              <a:t>Один из игроков подходит к водящему, кладет руку на плечо и называет его по имени. Во­дящий должен угадать, кто это. Если водящий назвал имя игрока правильно, игрок задевает водяще­го по плечу, давая понять, что нужно бежать, тот быстро снимает повяз­ку и догоняет убегающего, как только водящий пойма­ет игрока, он садится в ко­нец колонны, а пойманный игрок становится водящим. Если во­дящий не угадал имя игрока, тогда подходит другой игрок.</a:t>
            </a:r>
            <a:endParaRPr lang="ru-RU" dirty="0"/>
          </a:p>
        </p:txBody>
      </p:sp>
    </p:spTree>
    <p:extLst>
      <p:ext uri="{BB962C8B-B14F-4D97-AF65-F5344CB8AC3E}">
        <p14:creationId xmlns:p14="http://schemas.microsoft.com/office/powerpoint/2010/main" val="2247474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116632"/>
            <a:ext cx="8856984" cy="369332"/>
          </a:xfrm>
          <a:prstGeom prst="rect">
            <a:avLst/>
          </a:prstGeom>
        </p:spPr>
        <p:txBody>
          <a:bodyPr wrap="square">
            <a:spAutoFit/>
          </a:bodyPr>
          <a:lstStyle/>
          <a:p>
            <a:pPr algn="ctr"/>
            <a:r>
              <a:rPr lang="ru-RU" b="1" i="1" dirty="0" smtClean="0"/>
              <a:t>Народная игра «Тюбетейка»</a:t>
            </a:r>
            <a:endParaRPr lang="ru-RU" b="1" i="1" dirty="0"/>
          </a:p>
        </p:txBody>
      </p:sp>
      <p:sp>
        <p:nvSpPr>
          <p:cNvPr id="5" name="Прямоугольник 4"/>
          <p:cNvSpPr/>
          <p:nvPr/>
        </p:nvSpPr>
        <p:spPr>
          <a:xfrm>
            <a:off x="179512" y="908720"/>
            <a:ext cx="8784976" cy="1200329"/>
          </a:xfrm>
          <a:prstGeom prst="rect">
            <a:avLst/>
          </a:prstGeom>
        </p:spPr>
        <p:txBody>
          <a:bodyPr wrap="square">
            <a:spAutoFit/>
          </a:bodyPr>
          <a:lstStyle/>
          <a:p>
            <a:r>
              <a:rPr lang="ru-RU" dirty="0" smtClean="0"/>
              <a:t>Дети становятся в круг. Под национальную музыку они по очереди надевают тюбетейку на голову рядом стоящего ребенка. Музыка прекращается, на ком остановиться тюбетейка, тот выполняет задание.</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849715"/>
            <a:ext cx="6696743" cy="500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185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16632"/>
            <a:ext cx="8568951" cy="369332"/>
          </a:xfrm>
          <a:prstGeom prst="rect">
            <a:avLst/>
          </a:prstGeom>
        </p:spPr>
        <p:txBody>
          <a:bodyPr wrap="square">
            <a:spAutoFit/>
          </a:bodyPr>
          <a:lstStyle/>
          <a:p>
            <a:pPr algn="ctr"/>
            <a:r>
              <a:rPr lang="ru-RU" b="1" i="1" dirty="0" smtClean="0"/>
              <a:t>«Серый волк» (Сары буре)</a:t>
            </a:r>
            <a:endParaRPr lang="ru-RU" b="1" i="1" dirty="0"/>
          </a:p>
        </p:txBody>
      </p:sp>
      <p:sp>
        <p:nvSpPr>
          <p:cNvPr id="5" name="Прямоугольник 4"/>
          <p:cNvSpPr/>
          <p:nvPr/>
        </p:nvSpPr>
        <p:spPr>
          <a:xfrm>
            <a:off x="0" y="620688"/>
            <a:ext cx="9144000" cy="1477328"/>
          </a:xfrm>
          <a:prstGeom prst="rect">
            <a:avLst/>
          </a:prstGeom>
        </p:spPr>
        <p:txBody>
          <a:bodyPr wrap="square">
            <a:spAutoFit/>
          </a:bodyPr>
          <a:lstStyle/>
          <a:p>
            <a:r>
              <a:rPr lang="ru-RU" dirty="0" smtClean="0"/>
              <a:t>Одного из играющих выбирают серым волком. Присев на корточки, серый волк прячется за чертой в одном конце площадки (в кустах или в густой траве). Остальные играющие находятся на противоположной стороне. По сигналу все идут в лес собирать грибы, ягоды. Навстречу им выходит ведущий и спрашивает (дети хором отвечают):</a:t>
            </a:r>
            <a:endParaRPr lang="ru-RU" dirty="0"/>
          </a:p>
        </p:txBody>
      </p:sp>
      <p:sp>
        <p:nvSpPr>
          <p:cNvPr id="6" name="Прямоугольник 5"/>
          <p:cNvSpPr/>
          <p:nvPr/>
        </p:nvSpPr>
        <p:spPr>
          <a:xfrm>
            <a:off x="5715000" y="1844824"/>
            <a:ext cx="3429000" cy="2339102"/>
          </a:xfrm>
          <a:prstGeom prst="rect">
            <a:avLst/>
          </a:prstGeom>
        </p:spPr>
        <p:txBody>
          <a:bodyPr wrap="square">
            <a:spAutoFit/>
          </a:bodyPr>
          <a:lstStyle/>
          <a:p>
            <a:r>
              <a:rPr lang="ru-RU" i="1" dirty="0" smtClean="0"/>
              <a:t>- </a:t>
            </a:r>
            <a:r>
              <a:rPr lang="ru-RU" sz="1600" i="1" dirty="0" smtClean="0"/>
              <a:t>Вы, друзья, куда спешите?</a:t>
            </a:r>
          </a:p>
          <a:p>
            <a:r>
              <a:rPr lang="ru-RU" sz="1600" i="1" dirty="0" smtClean="0"/>
              <a:t>- В лес дремучий мы идем.</a:t>
            </a:r>
          </a:p>
          <a:p>
            <a:r>
              <a:rPr lang="ru-RU" sz="1600" i="1" dirty="0" smtClean="0"/>
              <a:t>- Что вы делать там хотите?</a:t>
            </a:r>
          </a:p>
          <a:p>
            <a:r>
              <a:rPr lang="ru-RU" sz="1600" i="1" dirty="0" smtClean="0"/>
              <a:t>- Там малины наберем.</a:t>
            </a:r>
          </a:p>
          <a:p>
            <a:r>
              <a:rPr lang="ru-RU" sz="1600" i="1" dirty="0" smtClean="0"/>
              <a:t>- Вам зачем малина, дети?</a:t>
            </a:r>
          </a:p>
          <a:p>
            <a:r>
              <a:rPr lang="ru-RU" sz="1600" i="1" dirty="0" smtClean="0"/>
              <a:t>- Мы варенье приготовим.</a:t>
            </a:r>
          </a:p>
          <a:p>
            <a:r>
              <a:rPr lang="ru-RU" sz="1600" i="1" dirty="0" smtClean="0"/>
              <a:t>- Если волк в лесу вас встретит?</a:t>
            </a:r>
          </a:p>
          <a:p>
            <a:r>
              <a:rPr lang="ru-RU" sz="1600" i="1" dirty="0" smtClean="0"/>
              <a:t>- Серый волк нас не догонит!</a:t>
            </a:r>
            <a:endParaRPr lang="ru-RU" sz="1600" i="1" dirty="0"/>
          </a:p>
        </p:txBody>
      </p:sp>
      <p:sp>
        <p:nvSpPr>
          <p:cNvPr id="7" name="Прямоугольник 6"/>
          <p:cNvSpPr/>
          <p:nvPr/>
        </p:nvSpPr>
        <p:spPr>
          <a:xfrm>
            <a:off x="0" y="4293096"/>
            <a:ext cx="9144000" cy="2462213"/>
          </a:xfrm>
          <a:prstGeom prst="rect">
            <a:avLst/>
          </a:prstGeom>
        </p:spPr>
        <p:txBody>
          <a:bodyPr wrap="square">
            <a:spAutoFit/>
          </a:bodyPr>
          <a:lstStyle/>
          <a:p>
            <a:r>
              <a:rPr lang="ru-RU" dirty="0" smtClean="0"/>
              <a:t>После этой переклички все подходят к тому месту, где прячется серый волк, и хором говорят:</a:t>
            </a:r>
          </a:p>
          <a:p>
            <a:r>
              <a:rPr lang="ru-RU" sz="1600" i="1" dirty="0" smtClean="0"/>
              <a:t>Соберу я ягоды и сварю варенье,</a:t>
            </a:r>
          </a:p>
          <a:p>
            <a:r>
              <a:rPr lang="ru-RU" sz="1600" i="1" dirty="0" smtClean="0"/>
              <a:t>Милой моей бабушке будет угощенье.</a:t>
            </a:r>
          </a:p>
          <a:p>
            <a:r>
              <a:rPr lang="ru-RU" sz="1600" i="1" dirty="0" smtClean="0"/>
              <a:t>Здесь малины много, всю и не собрать,</a:t>
            </a:r>
          </a:p>
          <a:p>
            <a:r>
              <a:rPr lang="ru-RU" sz="1600" i="1" dirty="0" smtClean="0"/>
              <a:t>А волков, медведей вовсе не видать!</a:t>
            </a:r>
          </a:p>
          <a:p>
            <a:r>
              <a:rPr lang="ru-RU" dirty="0" smtClean="0"/>
              <a:t>После слов серый волк встает, а дети быстро бегут за черту. Волк гонится за ними и старается кого-нибудь запятнать. Пленников он уводит в логово - туда, где прятался сам.</a:t>
            </a:r>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272" y="2039747"/>
            <a:ext cx="3385462" cy="232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176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3" y="1"/>
            <a:ext cx="7125113" cy="836711"/>
          </a:xfrm>
        </p:spPr>
        <p:txBody>
          <a:bodyPr/>
          <a:lstStyle/>
          <a:p>
            <a:pPr algn="ctr"/>
            <a:r>
              <a:rPr lang="ru-RU" sz="1800" b="1" i="1" dirty="0" smtClean="0"/>
              <a:t>«</a:t>
            </a:r>
            <a:r>
              <a:rPr lang="ru-RU" sz="1800" b="1" i="1" dirty="0" err="1" smtClean="0"/>
              <a:t>Тимербай</a:t>
            </a:r>
            <a:r>
              <a:rPr lang="ru-RU" sz="1800" b="1" i="1" dirty="0" smtClean="0"/>
              <a:t>»</a:t>
            </a:r>
            <a:endParaRPr lang="ru-RU" sz="1800" b="1" i="1" dirty="0"/>
          </a:p>
        </p:txBody>
      </p:sp>
      <p:sp>
        <p:nvSpPr>
          <p:cNvPr id="3" name="Объект 2"/>
          <p:cNvSpPr>
            <a:spLocks noGrp="1"/>
          </p:cNvSpPr>
          <p:nvPr>
            <p:ph idx="1"/>
          </p:nvPr>
        </p:nvSpPr>
        <p:spPr>
          <a:xfrm>
            <a:off x="-953" y="548680"/>
            <a:ext cx="5653073" cy="6309320"/>
          </a:xfrm>
        </p:spPr>
        <p:txBody>
          <a:bodyPr>
            <a:normAutofit fontScale="92500" lnSpcReduction="20000"/>
          </a:bodyPr>
          <a:lstStyle/>
          <a:p>
            <a:pPr marL="0" indent="0">
              <a:buNone/>
            </a:pPr>
            <a:r>
              <a:rPr lang="ru-RU" dirty="0"/>
              <a:t>Играющие, взявшись за руки, делают круг. Выбирают водящего – </a:t>
            </a:r>
            <a:r>
              <a:rPr lang="ru-RU" dirty="0" err="1"/>
              <a:t>Тимербая</a:t>
            </a:r>
            <a:r>
              <a:rPr lang="ru-RU" dirty="0"/>
              <a:t>. Он встает в центре круга. Водящий говорит:</a:t>
            </a:r>
          </a:p>
          <a:p>
            <a:pPr marL="0" indent="0">
              <a:buNone/>
            </a:pPr>
            <a:r>
              <a:rPr lang="ru-RU" dirty="0" smtClean="0"/>
              <a:t>Пять </a:t>
            </a:r>
            <a:r>
              <a:rPr lang="ru-RU" dirty="0"/>
              <a:t>детей у </a:t>
            </a:r>
            <a:r>
              <a:rPr lang="ru-RU" dirty="0" err="1"/>
              <a:t>Тимербая</a:t>
            </a:r>
            <a:r>
              <a:rPr lang="ru-RU" dirty="0"/>
              <a:t>,</a:t>
            </a:r>
          </a:p>
          <a:p>
            <a:pPr marL="0" indent="0">
              <a:buNone/>
            </a:pPr>
            <a:r>
              <a:rPr lang="ru-RU" dirty="0"/>
              <a:t>Дружно, весело играют.</a:t>
            </a:r>
          </a:p>
          <a:p>
            <a:pPr marL="0" indent="0">
              <a:buNone/>
            </a:pPr>
            <a:r>
              <a:rPr lang="ru-RU" dirty="0"/>
              <a:t>В речке быстрой искупались,</a:t>
            </a:r>
          </a:p>
          <a:p>
            <a:pPr marL="0" indent="0">
              <a:buNone/>
            </a:pPr>
            <a:r>
              <a:rPr lang="ru-RU" dirty="0"/>
              <a:t>Нашалились, наплескались,</a:t>
            </a:r>
          </a:p>
          <a:p>
            <a:pPr marL="0" indent="0">
              <a:buNone/>
            </a:pPr>
            <a:r>
              <a:rPr lang="ru-RU" dirty="0"/>
              <a:t>Хорошенечко отмылись</a:t>
            </a:r>
          </a:p>
          <a:p>
            <a:pPr marL="0" indent="0">
              <a:buNone/>
            </a:pPr>
            <a:r>
              <a:rPr lang="ru-RU" dirty="0"/>
              <a:t>И красиво нарядились.</a:t>
            </a:r>
          </a:p>
          <a:p>
            <a:pPr marL="0" indent="0">
              <a:buNone/>
            </a:pPr>
            <a:r>
              <a:rPr lang="ru-RU" dirty="0"/>
              <a:t>И ни есть, ни пить не стали,</a:t>
            </a:r>
          </a:p>
          <a:p>
            <a:pPr marL="0" indent="0">
              <a:buNone/>
            </a:pPr>
            <a:r>
              <a:rPr lang="ru-RU" dirty="0"/>
              <a:t>В лес под вечер прибежали,</a:t>
            </a:r>
          </a:p>
          <a:p>
            <a:pPr marL="0" indent="0">
              <a:buNone/>
            </a:pPr>
            <a:r>
              <a:rPr lang="ru-RU" dirty="0"/>
              <a:t>Друг на друга поглядели,</a:t>
            </a:r>
          </a:p>
          <a:p>
            <a:pPr marL="0" indent="0">
              <a:buNone/>
            </a:pPr>
            <a:r>
              <a:rPr lang="ru-RU" dirty="0"/>
              <a:t>Сделали вот так!</a:t>
            </a:r>
          </a:p>
          <a:p>
            <a:pPr marL="0" indent="0">
              <a:buNone/>
            </a:pPr>
            <a:r>
              <a:rPr lang="ru-RU" dirty="0" smtClean="0"/>
              <a:t>С </a:t>
            </a:r>
            <a:r>
              <a:rPr lang="ru-RU" dirty="0"/>
              <a:t>последними словами «вот так» водящий делает какое-нибудь движение. Все должны повторить его. Затем место водящего занимает кто-то другой.</a:t>
            </a:r>
          </a:p>
          <a:p>
            <a:pPr marL="0" indent="0">
              <a:buNone/>
            </a:pPr>
            <a:r>
              <a:rPr lang="ru-RU" dirty="0" smtClean="0"/>
              <a:t>Примечание</a:t>
            </a:r>
            <a:r>
              <a:rPr lang="ru-RU" dirty="0"/>
              <a:t>: движения, которые уже показывали, повторять нельзя. Показанные движения надо выполнять точно. Можно использовать в игре различные предметы (мячи, косички, ленточки и т.д.).</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412776"/>
            <a:ext cx="5592190"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653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646331"/>
          </a:xfrm>
          <a:prstGeom prst="rect">
            <a:avLst/>
          </a:prstGeom>
        </p:spPr>
        <p:txBody>
          <a:bodyPr wrap="square">
            <a:spAutoFit/>
          </a:bodyPr>
          <a:lstStyle/>
          <a:p>
            <a:pPr algn="ctr"/>
            <a:r>
              <a:rPr lang="ru-RU" b="1" i="1" dirty="0" smtClean="0"/>
              <a:t>«В узелки» (</a:t>
            </a:r>
            <a:r>
              <a:rPr lang="ru-RU" b="1" i="1" dirty="0" err="1" smtClean="0"/>
              <a:t>Әйберләрне</a:t>
            </a:r>
            <a:r>
              <a:rPr lang="ru-RU" b="1" i="1" dirty="0" smtClean="0"/>
              <a:t> </a:t>
            </a:r>
            <a:r>
              <a:rPr lang="ru-RU" b="1" i="1" dirty="0" err="1" smtClean="0"/>
              <a:t>төенчек</a:t>
            </a:r>
            <a:r>
              <a:rPr lang="ru-RU" b="1" i="1" dirty="0" smtClean="0"/>
              <a:t>)</a:t>
            </a:r>
          </a:p>
          <a:p>
            <a:endParaRPr lang="ru-RU" dirty="0" smtClean="0"/>
          </a:p>
        </p:txBody>
      </p:sp>
      <p:sp>
        <p:nvSpPr>
          <p:cNvPr id="5" name="Прямоугольник 4"/>
          <p:cNvSpPr/>
          <p:nvPr/>
        </p:nvSpPr>
        <p:spPr>
          <a:xfrm>
            <a:off x="251520" y="646331"/>
            <a:ext cx="7848872" cy="3416320"/>
          </a:xfrm>
          <a:prstGeom prst="rect">
            <a:avLst/>
          </a:prstGeom>
        </p:spPr>
        <p:txBody>
          <a:bodyPr wrap="square">
            <a:spAutoFit/>
          </a:bodyPr>
          <a:lstStyle/>
          <a:p>
            <a:r>
              <a:rPr lang="ru-RU" dirty="0" smtClean="0"/>
              <a:t>В эту игру хорошо играть всем классом. Платок или шарф завязывают в узелок. Все выбирают водящего и садятся в круг на расстоянии 1,5 метра друга от друга. Водящий выходит из круга, а игроки начинают перекидывать узелок соседу справа или слева. Тот ловит и кидает тоже в любую сторону. Водящий бегает и старается поймать узелок. Если он даже коснулся узелка, игрок, у которого он был, начинает водить. Запомни: водящий не может входить в круг! Нельзя дразнить водящего, “играть в собачки” нужно сразу, получив узелок, перекидывать его другому игроку. Нельзя кидать узелок через центр круга.</a:t>
            </a:r>
          </a:p>
          <a:p>
            <a:endParaRPr lang="ru-RU" dirty="0" smtClean="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7932" y="3504007"/>
            <a:ext cx="5034136" cy="3353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651206"/>
      </p:ext>
    </p:extLst>
  </p:cSld>
  <p:clrMapOvr>
    <a:masterClrMapping/>
  </p:clrMapOvr>
</p:sld>
</file>

<file path=ppt/theme/theme1.xml><?xml version="1.0" encoding="utf-8"?>
<a:theme xmlns:a="http://schemas.openxmlformats.org/drawingml/2006/main" name="Тема1">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Тема1</Template>
  <TotalTime>131</TotalTime>
  <Words>2230</Words>
  <Application>Microsoft Office PowerPoint</Application>
  <PresentationFormat>Экран (4:3)</PresentationFormat>
  <Paragraphs>93</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Тема1</vt:lpstr>
      <vt:lpstr>Татарские народные игры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«Тимербай»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Татарские народные игры</dc:title>
  <dc:creator>Пользователь</dc:creator>
  <cp:lastModifiedBy>Пользователь</cp:lastModifiedBy>
  <cp:revision>13</cp:revision>
  <dcterms:created xsi:type="dcterms:W3CDTF">2021-06-06T10:05:14Z</dcterms:created>
  <dcterms:modified xsi:type="dcterms:W3CDTF">2021-06-06T12:17:02Z</dcterms:modified>
</cp:coreProperties>
</file>