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72" r:id="rId8"/>
    <p:sldId id="273" r:id="rId9"/>
    <p:sldId id="274" r:id="rId10"/>
    <p:sldId id="279" r:id="rId11"/>
    <p:sldId id="275" r:id="rId12"/>
    <p:sldId id="280" r:id="rId13"/>
    <p:sldId id="276" r:id="rId14"/>
    <p:sldId id="281" r:id="rId15"/>
    <p:sldId id="277" r:id="rId16"/>
    <p:sldId id="282" r:id="rId17"/>
    <p:sldId id="283" r:id="rId18"/>
    <p:sldId id="284" r:id="rId19"/>
    <p:sldId id="285" r:id="rId20"/>
    <p:sldId id="286" r:id="rId21"/>
    <p:sldId id="287" r:id="rId22"/>
    <p:sldId id="288" r:id="rId23"/>
    <p:sldId id="289" r:id="rId24"/>
    <p:sldId id="291" r:id="rId25"/>
    <p:sldId id="290" r:id="rId26"/>
    <p:sldId id="292" r:id="rId27"/>
    <p:sldId id="293" r:id="rId28"/>
    <p:sldId id="295" r:id="rId29"/>
    <p:sldId id="294" r:id="rId30"/>
    <p:sldId id="296" r:id="rId31"/>
    <p:sldId id="297" r:id="rId32"/>
    <p:sldId id="298" r:id="rId33"/>
    <p:sldId id="299" r:id="rId34"/>
    <p:sldId id="300" r:id="rId35"/>
    <p:sldId id="306" r:id="rId36"/>
    <p:sldId id="307" r:id="rId37"/>
    <p:sldId id="301" r:id="rId38"/>
    <p:sldId id="302" r:id="rId39"/>
    <p:sldId id="303" r:id="rId40"/>
    <p:sldId id="304" r:id="rId41"/>
    <p:sldId id="305" r:id="rId42"/>
    <p:sldId id="278"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8EDA5C-A905-4919-BDD6-7F4338820A94}" v="181" dt="2021-05-09T04:14:45.400"/>
    <p1510:client id="{6522F55D-FF29-4E15-8115-C1DC179AEFF9}" v="463" dt="2021-04-20T16:38:48.224"/>
    <p1510:client id="{65249001-3579-4320-BAE2-BFF231B4A4CD}" v="93" dt="2021-04-20T15:32:54.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7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02DB5E-0135-46A2-9537-91ACD5BA908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216A93E-1D07-4E02-A969-757F0D13D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1D2D5A7-F39E-4F80-A068-C5D91DD0047D}"/>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5" name="Нижний колонтитул 4">
            <a:extLst>
              <a:ext uri="{FF2B5EF4-FFF2-40B4-BE49-F238E27FC236}">
                <a16:creationId xmlns:a16="http://schemas.microsoft.com/office/drawing/2014/main" id="{3D23C664-A011-41CD-99FE-110079FFB75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EA28E1E-DB88-4086-A57C-85E4B4F9F5B5}"/>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6908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B9A3FC-2ADD-46B9-B7D6-9543186E716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747C72D-F04D-4B83-8E2F-2349DB88700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3612E3-9565-40A2-AE0B-2B876E45B249}"/>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5" name="Нижний колонтитул 4">
            <a:extLst>
              <a:ext uri="{FF2B5EF4-FFF2-40B4-BE49-F238E27FC236}">
                <a16:creationId xmlns:a16="http://schemas.microsoft.com/office/drawing/2014/main" id="{9279B36A-28F9-479C-93F4-534CE89873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132003E-ECA3-4C16-B0B8-A7369778FBAC}"/>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275519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D0C058B-7DF4-4E0B-80A0-80D86E07FE5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34E1A93-6D03-4399-A0AA-BF62CA8CFE1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5478099-8232-46FD-AE4F-7DBCB4DD9223}"/>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5" name="Нижний колонтитул 4">
            <a:extLst>
              <a:ext uri="{FF2B5EF4-FFF2-40B4-BE49-F238E27FC236}">
                <a16:creationId xmlns:a16="http://schemas.microsoft.com/office/drawing/2014/main" id="{8C500E0A-E9FF-4483-89D6-B3D5134340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26C3FE0-ADFA-47FE-AA00-BB2D52463CA8}"/>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76542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04C173-B9C3-4CB7-AA8B-3960332BF22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1A33B2B-099F-4651-8AB1-AAE0DCE3038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4C3CC6D-1DE5-483F-8CF5-48CFBF4AA535}"/>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5" name="Нижний колонтитул 4">
            <a:extLst>
              <a:ext uri="{FF2B5EF4-FFF2-40B4-BE49-F238E27FC236}">
                <a16:creationId xmlns:a16="http://schemas.microsoft.com/office/drawing/2014/main" id="{7BA703E4-2AB9-4370-B0A7-BDF4983B11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515060C-F664-4256-AEFE-10B719BCB6BB}"/>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3342633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1D232F-A3BC-497A-B828-F54ED9EBBB6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832C78D-B2EE-46FD-BEE5-B1B0CC1AD6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1EBB0DA-8D76-4E24-A163-A20E4A18A390}"/>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5" name="Нижний колонтитул 4">
            <a:extLst>
              <a:ext uri="{FF2B5EF4-FFF2-40B4-BE49-F238E27FC236}">
                <a16:creationId xmlns:a16="http://schemas.microsoft.com/office/drawing/2014/main" id="{AFB7DC1F-B9B1-4C67-9BF2-958C22B06D2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09F5586-0326-4D12-9245-1904DF23CF8C}"/>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44058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2C9400-27B8-4019-AA52-238BB3138DC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7C664BE-8FD0-4AC8-B5E2-354A2E998A2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31C50F1-E1EC-4471-B478-52A90528B46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9B4F191-1215-43F7-BA7F-8DAD66BCCF08}"/>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6" name="Нижний колонтитул 5">
            <a:extLst>
              <a:ext uri="{FF2B5EF4-FFF2-40B4-BE49-F238E27FC236}">
                <a16:creationId xmlns:a16="http://schemas.microsoft.com/office/drawing/2014/main" id="{CE088D81-1A66-4FCF-9E0E-26A697ADD9A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54C8462-DB92-4219-9AF7-85D4DF868B04}"/>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43726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8587A8-7965-4CA8-9AE5-28C2E910DDA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FF10134-5D38-4702-82C1-FDB632E70D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3EF5DD1-2A7A-45D0-921B-FC2418605AB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718DD03-2735-4C18-9260-868658CFD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2D5D450-8C18-444B-AAF4-FB2652A84C8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282E197-2566-4D6F-991B-2BE581E69875}"/>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8" name="Нижний колонтитул 7">
            <a:extLst>
              <a:ext uri="{FF2B5EF4-FFF2-40B4-BE49-F238E27FC236}">
                <a16:creationId xmlns:a16="http://schemas.microsoft.com/office/drawing/2014/main" id="{736A6F1F-B56A-4509-9812-CB01853DF51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C5FEE17-F16A-4E0E-AEC5-38D8EBF0D5C5}"/>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159920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B19298-3B5E-4E4E-9105-38288209039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B0A24FA-7CB0-4DED-940B-1A2BCB5F6189}"/>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4" name="Нижний колонтитул 3">
            <a:extLst>
              <a:ext uri="{FF2B5EF4-FFF2-40B4-BE49-F238E27FC236}">
                <a16:creationId xmlns:a16="http://schemas.microsoft.com/office/drawing/2014/main" id="{61DF62A2-1EE0-4F4D-B2C4-2CEB3DB66FE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440DF83-7DF6-493F-9A41-126D4782DDB6}"/>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248250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A478FB9-446D-4C29-9547-D6347938E5C3}"/>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3" name="Нижний колонтитул 2">
            <a:extLst>
              <a:ext uri="{FF2B5EF4-FFF2-40B4-BE49-F238E27FC236}">
                <a16:creationId xmlns:a16="http://schemas.microsoft.com/office/drawing/2014/main" id="{C2A848DC-EE34-4454-AF90-02393DEF0DF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073366A-5FC9-407D-8747-B8B570378A7F}"/>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3390878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6F73A6-417B-4D70-8FF1-2C79B7FE05E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4DDD62B-7330-4486-9463-88EE309AE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19D86BB-DEF3-4DAB-B317-82AABC0DF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FD90A68-2B46-4DA3-9C6B-730C14CBF760}"/>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6" name="Нижний колонтитул 5">
            <a:extLst>
              <a:ext uri="{FF2B5EF4-FFF2-40B4-BE49-F238E27FC236}">
                <a16:creationId xmlns:a16="http://schemas.microsoft.com/office/drawing/2014/main" id="{65CE03C7-3B87-4995-96D1-AE7C445F95C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094B9D6-D635-4241-AC8A-E11C448CCCF5}"/>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402442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CF8E90-6B01-4820-98D3-ECEC1851D9B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4FC5ED3-EB14-47E5-9213-F909E3CD79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005CBDF-EEC4-48D7-80A1-17B7E746E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63155A4-96B5-4EEA-A201-3C3A34BEB4EF}"/>
              </a:ext>
            </a:extLst>
          </p:cNvPr>
          <p:cNvSpPr>
            <a:spLocks noGrp="1"/>
          </p:cNvSpPr>
          <p:nvPr>
            <p:ph type="dt" sz="half" idx="10"/>
          </p:nvPr>
        </p:nvSpPr>
        <p:spPr/>
        <p:txBody>
          <a:bodyPr/>
          <a:lstStyle/>
          <a:p>
            <a:fld id="{1E500E79-5A0B-4330-B310-31613916DAC4}" type="datetimeFigureOut">
              <a:rPr lang="ru-RU" smtClean="0"/>
              <a:t>08.05.2021</a:t>
            </a:fld>
            <a:endParaRPr lang="ru-RU"/>
          </a:p>
        </p:txBody>
      </p:sp>
      <p:sp>
        <p:nvSpPr>
          <p:cNvPr id="6" name="Нижний колонтитул 5">
            <a:extLst>
              <a:ext uri="{FF2B5EF4-FFF2-40B4-BE49-F238E27FC236}">
                <a16:creationId xmlns:a16="http://schemas.microsoft.com/office/drawing/2014/main" id="{45471192-E617-45D2-B228-D7AFF118948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0B648B0-83AB-4977-A8E9-129917EF6F61}"/>
              </a:ext>
            </a:extLst>
          </p:cNvPr>
          <p:cNvSpPr>
            <a:spLocks noGrp="1"/>
          </p:cNvSpPr>
          <p:nvPr>
            <p:ph type="sldNum" sz="quarter" idx="12"/>
          </p:nvPr>
        </p:nvSpPr>
        <p:spPr/>
        <p:txBody>
          <a:bodyPr/>
          <a:lstStyle/>
          <a:p>
            <a:fld id="{15F8B186-C379-43C6-8A82-6C1E660A3CFA}" type="slidenum">
              <a:rPr lang="ru-RU" smtClean="0"/>
              <a:t>‹#›</a:t>
            </a:fld>
            <a:endParaRPr lang="ru-RU"/>
          </a:p>
        </p:txBody>
      </p:sp>
    </p:spTree>
    <p:extLst>
      <p:ext uri="{BB962C8B-B14F-4D97-AF65-F5344CB8AC3E}">
        <p14:creationId xmlns:p14="http://schemas.microsoft.com/office/powerpoint/2010/main" val="300392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C72470-3D48-490C-83E5-EDEB2796D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C97F2E85-B625-493A-8326-2B73A43BA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60E3FED-D6DF-4DC9-865B-EF2D2FC9C3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00E79-5A0B-4330-B310-31613916DAC4}" type="datetimeFigureOut">
              <a:rPr lang="ru-RU" smtClean="0"/>
              <a:t>08.05.2021</a:t>
            </a:fld>
            <a:endParaRPr lang="ru-RU"/>
          </a:p>
        </p:txBody>
      </p:sp>
      <p:sp>
        <p:nvSpPr>
          <p:cNvPr id="5" name="Нижний колонтитул 4">
            <a:extLst>
              <a:ext uri="{FF2B5EF4-FFF2-40B4-BE49-F238E27FC236}">
                <a16:creationId xmlns:a16="http://schemas.microsoft.com/office/drawing/2014/main" id="{48FAE0E3-466E-4E20-860D-5F890DF8F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968F8B4-9B3F-40BD-B06A-E47AC445E0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8B186-C379-43C6-8A82-6C1E660A3CFA}" type="slidenum">
              <a:rPr lang="ru-RU" smtClean="0"/>
              <a:t>‹#›</a:t>
            </a:fld>
            <a:endParaRPr lang="ru-RU"/>
          </a:p>
        </p:txBody>
      </p:sp>
    </p:spTree>
    <p:extLst>
      <p:ext uri="{BB962C8B-B14F-4D97-AF65-F5344CB8AC3E}">
        <p14:creationId xmlns:p14="http://schemas.microsoft.com/office/powerpoint/2010/main" val="2302041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небо, внешний, гора, скала&#10;&#10;Автоматически созданное описание">
            <a:extLst>
              <a:ext uri="{FF2B5EF4-FFF2-40B4-BE49-F238E27FC236}">
                <a16:creationId xmlns:a16="http://schemas.microsoft.com/office/drawing/2014/main" id="{83FAE877-6296-4491-9387-F18A12CEB985}"/>
              </a:ext>
            </a:extLst>
          </p:cNvPr>
          <p:cNvPicPr>
            <a:picLocks noChangeAspect="1"/>
          </p:cNvPicPr>
          <p:nvPr/>
        </p:nvPicPr>
        <p:blipFill rotWithShape="1">
          <a:blip r:embed="rId2">
            <a:alphaModFix amt="50000"/>
          </a:blip>
          <a:srcRect t="5858"/>
          <a:stretch/>
        </p:blipFill>
        <p:spPr>
          <a:xfrm>
            <a:off x="20" y="1"/>
            <a:ext cx="12191980" cy="6857999"/>
          </a:xfrm>
          <a:prstGeom prst="rect">
            <a:avLst/>
          </a:prstGeom>
        </p:spPr>
      </p:pic>
      <p:sp>
        <p:nvSpPr>
          <p:cNvPr id="2" name="Заголовок 1">
            <a:extLst>
              <a:ext uri="{FF2B5EF4-FFF2-40B4-BE49-F238E27FC236}">
                <a16:creationId xmlns:a16="http://schemas.microsoft.com/office/drawing/2014/main" id="{04A37441-A14A-4B39-A549-CDAD4644A2EA}"/>
              </a:ext>
            </a:extLst>
          </p:cNvPr>
          <p:cNvSpPr>
            <a:spLocks noGrp="1"/>
          </p:cNvSpPr>
          <p:nvPr>
            <p:ph type="ctrTitle"/>
          </p:nvPr>
        </p:nvSpPr>
        <p:spPr>
          <a:xfrm>
            <a:off x="1524000" y="1122362"/>
            <a:ext cx="9144000" cy="2900518"/>
          </a:xfrm>
        </p:spPr>
        <p:txBody>
          <a:bodyPr>
            <a:normAutofit/>
          </a:bodyPr>
          <a:lstStyle/>
          <a:p>
            <a:r>
              <a:rPr lang="ru-RU">
                <a:solidFill>
                  <a:srgbClr val="FFFFFF"/>
                </a:solidFill>
              </a:rPr>
              <a:t>Национальный парк «Красноярские Столбы»</a:t>
            </a:r>
          </a:p>
        </p:txBody>
      </p:sp>
      <p:sp>
        <p:nvSpPr>
          <p:cNvPr id="3" name="Подзаголовок 2">
            <a:extLst>
              <a:ext uri="{FF2B5EF4-FFF2-40B4-BE49-F238E27FC236}">
                <a16:creationId xmlns:a16="http://schemas.microsoft.com/office/drawing/2014/main" id="{FC3D4BB1-2D49-49FB-A71C-438D6336B97C}"/>
              </a:ext>
            </a:extLst>
          </p:cNvPr>
          <p:cNvSpPr>
            <a:spLocks noGrp="1"/>
          </p:cNvSpPr>
          <p:nvPr>
            <p:ph type="subTitle" idx="1"/>
          </p:nvPr>
        </p:nvSpPr>
        <p:spPr>
          <a:xfrm>
            <a:off x="1524000" y="4159404"/>
            <a:ext cx="9144000" cy="1098395"/>
          </a:xfrm>
        </p:spPr>
        <p:txBody>
          <a:bodyPr>
            <a:normAutofit/>
          </a:bodyPr>
          <a:lstStyle/>
          <a:p>
            <a:endParaRPr lang="ru-RU">
              <a:solidFill>
                <a:srgbClr val="FFFFFF"/>
              </a:solidFill>
            </a:endParaRPr>
          </a:p>
        </p:txBody>
      </p:sp>
    </p:spTree>
    <p:extLst>
      <p:ext uri="{BB962C8B-B14F-4D97-AF65-F5344CB8AC3E}">
        <p14:creationId xmlns:p14="http://schemas.microsoft.com/office/powerpoint/2010/main" val="25199963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497EBE1-253C-46BE-B898-033F76E0BAA2}"/>
              </a:ext>
            </a:extLst>
          </p:cNvPr>
          <p:cNvSpPr>
            <a:spLocks noGrp="1"/>
          </p:cNvSpPr>
          <p:nvPr>
            <p:ph type="title"/>
          </p:nvPr>
        </p:nvSpPr>
        <p:spPr>
          <a:xfrm>
            <a:off x="572493" y="238539"/>
            <a:ext cx="11018520" cy="1434415"/>
          </a:xfrm>
        </p:spPr>
        <p:txBody>
          <a:bodyPr anchor="b">
            <a:normAutofit/>
          </a:bodyPr>
          <a:lstStyle/>
          <a:p>
            <a:r>
              <a:rPr lang="ru-RU" sz="5400"/>
              <a:t>Первый столб</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2B0F8507-785F-4AFD-8682-310AD90BADE9}"/>
              </a:ext>
            </a:extLst>
          </p:cNvPr>
          <p:cNvSpPr>
            <a:spLocks noGrp="1"/>
          </p:cNvSpPr>
          <p:nvPr>
            <p:ph idx="1"/>
          </p:nvPr>
        </p:nvSpPr>
        <p:spPr>
          <a:xfrm>
            <a:off x="572493" y="1838842"/>
            <a:ext cx="7101009" cy="4726188"/>
          </a:xfrm>
        </p:spPr>
        <p:txBody>
          <a:bodyPr vert="horz" lIns="91440" tIns="45720" rIns="91440" bIns="45720" rtlCol="0" anchor="t">
            <a:noAutofit/>
          </a:bodyPr>
          <a:lstStyle/>
          <a:p>
            <a:pPr marL="0" indent="0">
              <a:buNone/>
            </a:pPr>
            <a:r>
              <a:rPr lang="ru-RU" sz="2000" b="0" i="0" dirty="0">
                <a:effectLst/>
                <a:latin typeface="Times New Roman"/>
                <a:cs typeface="Calibri Light"/>
              </a:rPr>
              <a:t>На пути от Енисея по </a:t>
            </a:r>
            <a:r>
              <a:rPr lang="ru-RU" sz="2000" b="0" i="0" dirty="0" err="1">
                <a:effectLst/>
                <a:latin typeface="Times New Roman"/>
                <a:cs typeface="Calibri Light"/>
              </a:rPr>
              <a:t>Лалетинской</a:t>
            </a:r>
            <a:r>
              <a:rPr lang="ru-RU" sz="2000" b="0" i="0" dirty="0">
                <a:effectLst/>
                <a:latin typeface="Times New Roman"/>
                <a:cs typeface="Calibri Light"/>
              </a:rPr>
              <a:t> тропе этот крупнейший и самый популярный скальный массив заповедника встречается первым – отсюда и его название. Высота 1-го Столба над подножием составляет 87 метров, а периметр основания – 660 метров. Скала находится в окружении каменных россыпей (развалов), а ее подножие и часть поверхности покрывает разнообразная растительность: лишайники, мхи, травы, кустарники и деревья. Масса скалы сложена из 9 огромных и множества мелких отдельностей, прорезана большим количеством трещин, щелей, сквозных пещер и обладает причудливыми формами. В первый раз люди поднялись на вершину 1-го Столба в середине XIX века, а ныне по нему проложено более 50-ти маршрутов. Бывали моменты, когда на скале одновременно находилось до тысячи человек. Площадка между западной стеной 1-го Столба и Слоником называется Театральной и является самым популярным и многолюдным местом на всей территории заповедника.</a:t>
            </a:r>
            <a:endParaRPr lang="ru-RU" sz="2000" dirty="0">
              <a:latin typeface="Times New Roman"/>
              <a:cs typeface="Calibri Light"/>
            </a:endParaRPr>
          </a:p>
        </p:txBody>
      </p:sp>
      <p:pic>
        <p:nvPicPr>
          <p:cNvPr id="5" name="Рисунок 4">
            <a:extLst>
              <a:ext uri="{FF2B5EF4-FFF2-40B4-BE49-F238E27FC236}">
                <a16:creationId xmlns:a16="http://schemas.microsoft.com/office/drawing/2014/main" id="{0846F222-46CB-47E7-A1A2-4DEF24CBF97E}"/>
              </a:ext>
            </a:extLst>
          </p:cNvPr>
          <p:cNvPicPr>
            <a:picLocks noChangeAspect="1"/>
          </p:cNvPicPr>
          <p:nvPr/>
        </p:nvPicPr>
        <p:blipFill rotWithShape="1">
          <a:blip r:embed="rId2">
            <a:extLst>
              <a:ext uri="{28A0092B-C50C-407E-A947-70E740481C1C}">
                <a14:useLocalDpi xmlns:a14="http://schemas.microsoft.com/office/drawing/2010/main" val="0"/>
              </a:ext>
            </a:extLst>
          </a:blip>
          <a:srcRect l="29767" r="10346" b="1"/>
          <a:stretch/>
        </p:blipFill>
        <p:spPr>
          <a:xfrm>
            <a:off x="7675658" y="2093976"/>
            <a:ext cx="3941064" cy="4096512"/>
          </a:xfrm>
          <a:prstGeom prst="rect">
            <a:avLst/>
          </a:prstGeom>
        </p:spPr>
      </p:pic>
    </p:spTree>
    <p:extLst>
      <p:ext uri="{BB962C8B-B14F-4D97-AF65-F5344CB8AC3E}">
        <p14:creationId xmlns:p14="http://schemas.microsoft.com/office/powerpoint/2010/main" val="553629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4" descr="Изображение выглядит как небо, внешний, снег, гора&#10;&#10;Автоматически созданное описание">
            <a:extLst>
              <a:ext uri="{FF2B5EF4-FFF2-40B4-BE49-F238E27FC236}">
                <a16:creationId xmlns:a16="http://schemas.microsoft.com/office/drawing/2014/main" id="{ED2CB05C-C4A0-4809-88C2-0BDA642E6B2E}"/>
              </a:ext>
            </a:extLst>
          </p:cNvPr>
          <p:cNvPicPr>
            <a:picLocks noChangeAspect="1"/>
          </p:cNvPicPr>
          <p:nvPr/>
        </p:nvPicPr>
        <p:blipFill rotWithShape="1">
          <a:blip r:embed="rId2"/>
          <a:srcRect t="25660" b="1723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A1A7E8D-F24D-4B7C-8F82-6E41A80DCF6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Такмак</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73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31616B9-7EFF-4D89-8050-B4E455782472}"/>
              </a:ext>
            </a:extLst>
          </p:cNvPr>
          <p:cNvSpPr>
            <a:spLocks noGrp="1"/>
          </p:cNvSpPr>
          <p:nvPr>
            <p:ph type="title"/>
          </p:nvPr>
        </p:nvSpPr>
        <p:spPr>
          <a:xfrm>
            <a:off x="5297762" y="406675"/>
            <a:ext cx="6251110" cy="1008165"/>
          </a:xfrm>
        </p:spPr>
        <p:txBody>
          <a:bodyPr anchor="b">
            <a:normAutofit/>
          </a:bodyPr>
          <a:lstStyle/>
          <a:p>
            <a:r>
              <a:rPr lang="ru-RU" sz="5400"/>
              <a:t>Такмак</a:t>
            </a:r>
          </a:p>
        </p:txBody>
      </p:sp>
      <p:pic>
        <p:nvPicPr>
          <p:cNvPr id="5" name="Рисунок 4">
            <a:extLst>
              <a:ext uri="{FF2B5EF4-FFF2-40B4-BE49-F238E27FC236}">
                <a16:creationId xmlns:a16="http://schemas.microsoft.com/office/drawing/2014/main" id="{D656EF5E-88D5-42E8-8678-2A7B5D60D276}"/>
              </a:ext>
            </a:extLst>
          </p:cNvPr>
          <p:cNvPicPr>
            <a:picLocks noChangeAspect="1"/>
          </p:cNvPicPr>
          <p:nvPr/>
        </p:nvPicPr>
        <p:blipFill rotWithShape="1">
          <a:blip r:embed="rId2">
            <a:extLst>
              <a:ext uri="{28A0092B-C50C-407E-A947-70E740481C1C}">
                <a14:useLocalDpi xmlns:a14="http://schemas.microsoft.com/office/drawing/2010/main" val="0"/>
              </a:ext>
            </a:extLst>
          </a:blip>
          <a:srcRect l="21635" r="32865"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E8E8DC1-D446-474C-A0AC-9CA0A1AD262C}"/>
              </a:ext>
            </a:extLst>
          </p:cNvPr>
          <p:cNvSpPr>
            <a:spLocks noGrp="1"/>
          </p:cNvSpPr>
          <p:nvPr>
            <p:ph idx="1"/>
          </p:nvPr>
        </p:nvSpPr>
        <p:spPr>
          <a:xfrm>
            <a:off x="5168610" y="1712150"/>
            <a:ext cx="6845210" cy="3922982"/>
          </a:xfrm>
        </p:spPr>
        <p:txBody>
          <a:bodyPr vert="horz" lIns="91440" tIns="45720" rIns="91440" bIns="45720" rtlCol="0" anchor="t">
            <a:noAutofit/>
          </a:bodyPr>
          <a:lstStyle/>
          <a:p>
            <a:pPr marL="0" indent="0">
              <a:buNone/>
            </a:pPr>
            <a:r>
              <a:rPr lang="ru-RU" sz="2400" b="0" i="0" dirty="0" err="1">
                <a:effectLst/>
                <a:latin typeface="Times New Roman"/>
                <a:cs typeface="Times New Roman"/>
              </a:rPr>
              <a:t>Такмак</a:t>
            </a:r>
            <a:r>
              <a:rPr lang="ru-RU" sz="2400" b="0" i="0" dirty="0">
                <a:effectLst/>
                <a:latin typeface="Times New Roman"/>
                <a:cs typeface="Times New Roman"/>
              </a:rPr>
              <a:t> – главенствующая вершина Ближних Столбов. Она входит в состав названной ее же именем </a:t>
            </a:r>
            <a:r>
              <a:rPr lang="ru-RU" sz="2400" b="0" i="0" dirty="0" err="1">
                <a:effectLst/>
                <a:latin typeface="Times New Roman"/>
                <a:cs typeface="Times New Roman"/>
              </a:rPr>
              <a:t>Такмаковской</a:t>
            </a:r>
            <a:r>
              <a:rPr lang="ru-RU" sz="2400" b="0" i="0" dirty="0">
                <a:effectLst/>
                <a:latin typeface="Times New Roman"/>
                <a:cs typeface="Times New Roman"/>
              </a:rPr>
              <a:t> гряды – живописной группы скал, объединенных общим фундаментом-основанием и маршрутами восхождения. У самого </a:t>
            </a:r>
            <a:r>
              <a:rPr lang="ru-RU" sz="2400" b="0" i="0" dirty="0" err="1">
                <a:effectLst/>
                <a:latin typeface="Times New Roman"/>
                <a:cs typeface="Times New Roman"/>
              </a:rPr>
              <a:t>Такмака</a:t>
            </a:r>
            <a:r>
              <a:rPr lang="ru-RU" sz="2400" b="0" i="0" dirty="0">
                <a:effectLst/>
                <a:latin typeface="Times New Roman"/>
                <a:cs typeface="Times New Roman"/>
              </a:rPr>
              <a:t> – две вершины, на которые можно подняться по нескольким достаточно сложным маршрутам, а с севера к нему примыкает скала Малек высотой 20 метров от подножия. На главной вершине </a:t>
            </a:r>
            <a:r>
              <a:rPr lang="ru-RU" sz="2400" b="0" i="0" dirty="0" err="1">
                <a:effectLst/>
                <a:latin typeface="Times New Roman"/>
                <a:cs typeface="Times New Roman"/>
              </a:rPr>
              <a:t>Такмака</a:t>
            </a:r>
            <a:r>
              <a:rPr lang="ru-RU" sz="2400" b="0" i="0" dirty="0">
                <a:effectLst/>
                <a:latin typeface="Times New Roman"/>
                <a:cs typeface="Times New Roman"/>
              </a:rPr>
              <a:t> установлен стальной триангулятор-флагшток. Первовосхождение на эту легендарную (о </a:t>
            </a:r>
            <a:r>
              <a:rPr lang="ru-RU" sz="2400" b="0" i="0" dirty="0" err="1">
                <a:effectLst/>
                <a:latin typeface="Times New Roman"/>
                <a:cs typeface="Times New Roman"/>
              </a:rPr>
              <a:t>Такмаке</a:t>
            </a:r>
            <a:r>
              <a:rPr lang="ru-RU" sz="2400" b="0" i="0" dirty="0">
                <a:effectLst/>
                <a:latin typeface="Times New Roman"/>
                <a:cs typeface="Times New Roman"/>
              </a:rPr>
              <a:t>, действительно, сложено немало легенд) скалу было совершено в 1899 году, на 48 лет позднее покорения 1-го </a:t>
            </a:r>
            <a:r>
              <a:rPr lang="ru-RU" sz="2400" b="0" i="0" dirty="0" err="1">
                <a:effectLst/>
                <a:latin typeface="Times New Roman"/>
                <a:cs typeface="Times New Roman"/>
              </a:rPr>
              <a:t>Столба.Такмак</a:t>
            </a:r>
            <a:r>
              <a:rPr lang="ru-RU" sz="2400" b="0" i="0" dirty="0">
                <a:effectLst/>
                <a:latin typeface="Times New Roman"/>
                <a:cs typeface="Times New Roman"/>
              </a:rPr>
              <a:t> очень хорошо виден из города.</a:t>
            </a:r>
            <a:endParaRPr lang="ru-RU" sz="2400" dirty="0">
              <a:latin typeface="Times New Roman"/>
              <a:cs typeface="Times New Roman"/>
            </a:endParaRPr>
          </a:p>
        </p:txBody>
      </p:sp>
    </p:spTree>
    <p:extLst>
      <p:ext uri="{BB962C8B-B14F-4D97-AF65-F5344CB8AC3E}">
        <p14:creationId xmlns:p14="http://schemas.microsoft.com/office/powerpoint/2010/main" val="301911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4" descr="Изображение выглядит как дерево, растение, энцелия&#10;&#10;Автоматически созданное описание">
            <a:extLst>
              <a:ext uri="{FF2B5EF4-FFF2-40B4-BE49-F238E27FC236}">
                <a16:creationId xmlns:a16="http://schemas.microsoft.com/office/drawing/2014/main" id="{F6FF1D4E-1C90-4B55-ACA8-A3C2A5AFE5AC}"/>
              </a:ext>
            </a:extLst>
          </p:cNvPr>
          <p:cNvPicPr>
            <a:picLocks noChangeAspect="1"/>
          </p:cNvPicPr>
          <p:nvPr/>
        </p:nvPicPr>
        <p:blipFill rotWithShape="1">
          <a:blip r:embed="rId2"/>
          <a:srcRect t="8853" b="624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7ADF841-CB72-42F9-AACC-139B15448D1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Манская баба</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B0E2225-CAD4-4538-928F-71FDA5C894D7}"/>
              </a:ext>
            </a:extLst>
          </p:cNvPr>
          <p:cNvSpPr>
            <a:spLocks noGrp="1"/>
          </p:cNvSpPr>
          <p:nvPr>
            <p:ph type="title"/>
          </p:nvPr>
        </p:nvSpPr>
        <p:spPr>
          <a:xfrm>
            <a:off x="640080" y="325369"/>
            <a:ext cx="4368602" cy="1956841"/>
          </a:xfrm>
        </p:spPr>
        <p:txBody>
          <a:bodyPr anchor="b">
            <a:normAutofit/>
          </a:bodyPr>
          <a:lstStyle/>
          <a:p>
            <a:r>
              <a:rPr lang="ru-RU" sz="5400"/>
              <a:t>Манская баба</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7ACDF11-699F-4BE3-A90A-DEF735307034}"/>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ru-RU" sz="2400" b="0" i="0" dirty="0">
                <a:effectLst/>
                <a:latin typeface="Times New Roman"/>
                <a:cs typeface="Times New Roman"/>
              </a:rPr>
              <a:t>Массив скал в Центральном районе заповедника. Элементы массива: вершины Голова, Юрта ворона; ходы Медвежий шкуродёр, Моховой, Труба.</a:t>
            </a:r>
            <a:endParaRPr lang="ru-RU" sz="2400" dirty="0">
              <a:latin typeface="Times New Roman"/>
              <a:cs typeface="Times New Roman"/>
            </a:endParaRPr>
          </a:p>
        </p:txBody>
      </p:sp>
      <p:pic>
        <p:nvPicPr>
          <p:cNvPr id="5" name="Рисунок 4">
            <a:extLst>
              <a:ext uri="{FF2B5EF4-FFF2-40B4-BE49-F238E27FC236}">
                <a16:creationId xmlns:a16="http://schemas.microsoft.com/office/drawing/2014/main" id="{2C4091D9-DDF0-4721-8F36-4097BA160635}"/>
              </a:ext>
            </a:extLst>
          </p:cNvPr>
          <p:cNvPicPr>
            <a:picLocks noChangeAspect="1"/>
          </p:cNvPicPr>
          <p:nvPr/>
        </p:nvPicPr>
        <p:blipFill rotWithShape="1">
          <a:blip r:embed="rId2">
            <a:extLst>
              <a:ext uri="{28A0092B-C50C-407E-A947-70E740481C1C}">
                <a14:useLocalDpi xmlns:a14="http://schemas.microsoft.com/office/drawing/2010/main" val="0"/>
              </a:ext>
            </a:extLst>
          </a:blip>
          <a:srcRect l="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8808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4" descr="Изображение выглядит как внешний, дерево, гора, природа&#10;&#10;Автоматически созданное описание">
            <a:extLst>
              <a:ext uri="{FF2B5EF4-FFF2-40B4-BE49-F238E27FC236}">
                <a16:creationId xmlns:a16="http://schemas.microsoft.com/office/drawing/2014/main" id="{06896F5C-25D5-4BB1-94A6-78C864B8FFAB}"/>
              </a:ext>
            </a:extLst>
          </p:cNvPr>
          <p:cNvPicPr>
            <a:picLocks noChangeAspect="1"/>
          </p:cNvPicPr>
          <p:nvPr/>
        </p:nvPicPr>
        <p:blipFill rotWithShape="1">
          <a:blip r:embed="rId2"/>
          <a:srcRect t="21978" b="302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3C7BF1F-5C21-405A-AB05-552131A4022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Китайская стенка</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6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E302D77B-68F6-4707-A2E8-4EFC736DA8BF}"/>
              </a:ext>
            </a:extLst>
          </p:cNvPr>
          <p:cNvSpPr>
            <a:spLocks noGrp="1"/>
          </p:cNvSpPr>
          <p:nvPr>
            <p:ph type="title"/>
          </p:nvPr>
        </p:nvSpPr>
        <p:spPr>
          <a:xfrm>
            <a:off x="643851" y="472182"/>
            <a:ext cx="4805973" cy="913057"/>
          </a:xfrm>
        </p:spPr>
        <p:txBody>
          <a:bodyPr anchor="b">
            <a:normAutofit/>
          </a:bodyPr>
          <a:lstStyle/>
          <a:p>
            <a:r>
              <a:rPr lang="ru-RU" sz="5000"/>
              <a:t>Китайская стенка</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90A63607-D952-4678-9C80-7E0E8B01D5BA}"/>
              </a:ext>
            </a:extLst>
          </p:cNvPr>
          <p:cNvSpPr>
            <a:spLocks noGrp="1"/>
          </p:cNvSpPr>
          <p:nvPr>
            <p:ph idx="1"/>
          </p:nvPr>
        </p:nvSpPr>
        <p:spPr>
          <a:xfrm>
            <a:off x="566360" y="1459786"/>
            <a:ext cx="5529226" cy="4671498"/>
          </a:xfrm>
        </p:spPr>
        <p:txBody>
          <a:bodyPr vert="horz" lIns="91440" tIns="45720" rIns="91440" bIns="45720" rtlCol="0" anchor="t">
            <a:noAutofit/>
          </a:bodyPr>
          <a:lstStyle/>
          <a:p>
            <a:pPr marL="0" indent="0">
              <a:buNone/>
            </a:pPr>
            <a:r>
              <a:rPr lang="ru-RU" sz="2100" b="0" i="0" dirty="0">
                <a:effectLst/>
                <a:latin typeface="Times New Roman"/>
                <a:cs typeface="Times New Roman"/>
              </a:rPr>
              <a:t>Китайская Стенка расположена к югу от </a:t>
            </a:r>
            <a:r>
              <a:rPr lang="ru-RU" sz="2100" b="0" i="0" dirty="0" err="1">
                <a:effectLst/>
                <a:latin typeface="Times New Roman"/>
                <a:cs typeface="Times New Roman"/>
              </a:rPr>
              <a:t>Такмаковской</a:t>
            </a:r>
            <a:r>
              <a:rPr lang="ru-RU" sz="2100" b="0" i="0" dirty="0">
                <a:effectLst/>
                <a:latin typeface="Times New Roman"/>
                <a:cs typeface="Times New Roman"/>
              </a:rPr>
              <a:t> гряды и считается самым древним выходом сиенита на всей территории "Столбов". По форме скала похожа на крепостную стену, протянувшуюся на 500 метров с севера на юг. Дополняют сходство множественные щели, пересекающиеся под прямым углом и напоминающие каменную кладку, а также зубцы, венчающие вершинную часть. Стена делится на участки, самый впечатляющий из которых – северный. Впервые люди поднялись на Китайскую Стенку в 1950 году. Ныне на скале насчитывается множество маршрутов, в основном – для спортивного скалолазания и альпинистских тренировок с использованием специального оборудования.</a:t>
            </a:r>
            <a:endParaRPr lang="ru-RU" sz="2100">
              <a:cs typeface="Calibri" panose="020F0502020204030204"/>
            </a:endParaRPr>
          </a:p>
        </p:txBody>
      </p:sp>
      <p:pic>
        <p:nvPicPr>
          <p:cNvPr id="5" name="Рисунок 4">
            <a:extLst>
              <a:ext uri="{FF2B5EF4-FFF2-40B4-BE49-F238E27FC236}">
                <a16:creationId xmlns:a16="http://schemas.microsoft.com/office/drawing/2014/main" id="{27EB36C8-3FBC-4502-B729-DF7FB502B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1572951"/>
            <a:ext cx="5458968" cy="3712098"/>
          </a:xfrm>
          <a:prstGeom prst="rect">
            <a:avLst/>
          </a:prstGeom>
        </p:spPr>
      </p:pic>
    </p:spTree>
    <p:extLst>
      <p:ext uri="{BB962C8B-B14F-4D97-AF65-F5344CB8AC3E}">
        <p14:creationId xmlns:p14="http://schemas.microsoft.com/office/powerpoint/2010/main" val="1137386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EC3B432-AA14-4785-BD42-605D4322FE83}"/>
              </a:ext>
            </a:extLst>
          </p:cNvPr>
          <p:cNvPicPr>
            <a:picLocks noChangeAspect="1"/>
          </p:cNvPicPr>
          <p:nvPr/>
        </p:nvPicPr>
        <p:blipFill rotWithShape="1">
          <a:blip r:embed="rId2">
            <a:extLst>
              <a:ext uri="{28A0092B-C50C-407E-A947-70E740481C1C}">
                <a14:useLocalDpi xmlns:a14="http://schemas.microsoft.com/office/drawing/2010/main" val="0"/>
              </a:ext>
            </a:extLst>
          </a:blip>
          <a:srcRect t="7960" b="380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F030017-12A0-4FFB-9D27-BCAF29FE94F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Такмаковская гряда</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A1E8EC2-CD0E-4CAB-A153-0E009500A2CA}"/>
              </a:ext>
            </a:extLst>
          </p:cNvPr>
          <p:cNvSpPr>
            <a:spLocks noGrp="1"/>
          </p:cNvSpPr>
          <p:nvPr>
            <p:ph type="title"/>
          </p:nvPr>
        </p:nvSpPr>
        <p:spPr>
          <a:xfrm>
            <a:off x="572493" y="238539"/>
            <a:ext cx="11018520" cy="1434415"/>
          </a:xfrm>
        </p:spPr>
        <p:txBody>
          <a:bodyPr anchor="b">
            <a:normAutofit/>
          </a:bodyPr>
          <a:lstStyle/>
          <a:p>
            <a:r>
              <a:rPr lang="ru-RU" sz="5400"/>
              <a:t>Такмаковская гряда</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381F070C-04FC-403E-BF46-4A30ECE601CD}"/>
              </a:ext>
            </a:extLst>
          </p:cNvPr>
          <p:cNvSpPr>
            <a:spLocks noGrp="1"/>
          </p:cNvSpPr>
          <p:nvPr>
            <p:ph idx="1"/>
          </p:nvPr>
        </p:nvSpPr>
        <p:spPr>
          <a:xfrm>
            <a:off x="572493" y="1864672"/>
            <a:ext cx="6713552" cy="4584121"/>
          </a:xfrm>
        </p:spPr>
        <p:txBody>
          <a:bodyPr vert="horz" lIns="91440" tIns="45720" rIns="91440" bIns="45720" rtlCol="0" anchor="t">
            <a:noAutofit/>
          </a:bodyPr>
          <a:lstStyle/>
          <a:p>
            <a:pPr marL="0" indent="0">
              <a:buNone/>
            </a:pPr>
            <a:r>
              <a:rPr lang="ru-RU" sz="2200" b="0" i="0" dirty="0">
                <a:effectLst/>
                <a:latin typeface="Times New Roman"/>
                <a:cs typeface="Times New Roman"/>
              </a:rPr>
              <a:t>Вытянутая с севера на юг скальная группа под названием </a:t>
            </a:r>
            <a:r>
              <a:rPr lang="ru-RU" sz="2200" b="0" i="0" dirty="0" err="1">
                <a:effectLst/>
                <a:latin typeface="Times New Roman"/>
                <a:cs typeface="Times New Roman"/>
              </a:rPr>
              <a:t>Такмаковская</a:t>
            </a:r>
            <a:r>
              <a:rPr lang="ru-RU" sz="2200" b="0" i="0" dirty="0">
                <a:effectLst/>
                <a:latin typeface="Times New Roman"/>
                <a:cs typeface="Times New Roman"/>
              </a:rPr>
              <a:t> гряда находится в районе Ближних Столбов и является самым мощным, массивным выходом сиенита на всей территории заповедника. Ее относительная высота в самых верхних точках достигает 300 метров, а периметр основания – около 3 километров. </a:t>
            </a:r>
            <a:r>
              <a:rPr lang="ru-RU" sz="2200" b="0" i="0" dirty="0" err="1">
                <a:effectLst/>
                <a:latin typeface="Times New Roman"/>
                <a:cs typeface="Times New Roman"/>
              </a:rPr>
              <a:t>Такмаковскую</a:t>
            </a:r>
            <a:r>
              <a:rPr lang="ru-RU" sz="2200" b="0" i="0" dirty="0">
                <a:effectLst/>
                <a:latin typeface="Times New Roman"/>
                <a:cs typeface="Times New Roman"/>
              </a:rPr>
              <a:t> гряду составляют скалы </a:t>
            </a:r>
            <a:r>
              <a:rPr lang="ru-RU" sz="2200" b="0" i="0" dirty="0" err="1">
                <a:effectLst/>
                <a:latin typeface="Times New Roman"/>
                <a:cs typeface="Times New Roman"/>
              </a:rPr>
              <a:t>Такмак</a:t>
            </a:r>
            <a:r>
              <a:rPr lang="ru-RU" sz="2200" b="0" i="0" dirty="0">
                <a:effectLst/>
                <a:latin typeface="Times New Roman"/>
                <a:cs typeface="Times New Roman"/>
              </a:rPr>
              <a:t> с примыкающим Мальком, Большой Беркут, двуглавый Могол, Позвонки, Тотем и отстоящая к востоку от общего массива отдельность Солнечный Грот. Скальный комплекс </a:t>
            </a:r>
            <a:r>
              <a:rPr lang="ru-RU" sz="2200" b="0" i="0" dirty="0" err="1">
                <a:effectLst/>
                <a:latin typeface="Times New Roman"/>
                <a:cs typeface="Times New Roman"/>
              </a:rPr>
              <a:t>Такмаковской</a:t>
            </a:r>
            <a:r>
              <a:rPr lang="ru-RU" sz="2200" b="0" i="0" dirty="0">
                <a:effectLst/>
                <a:latin typeface="Times New Roman"/>
                <a:cs typeface="Times New Roman"/>
              </a:rPr>
              <a:t> гряды буквально опутан переплетениями ходов и маршрутов, многие из которых относятся к предельной категории сложности.</a:t>
            </a:r>
            <a:endParaRPr lang="ru-RU" sz="2200" dirty="0">
              <a:latin typeface="Times New Roman"/>
              <a:cs typeface="Times New Roman"/>
            </a:endParaRPr>
          </a:p>
        </p:txBody>
      </p:sp>
      <p:pic>
        <p:nvPicPr>
          <p:cNvPr id="5" name="Рисунок 4">
            <a:extLst>
              <a:ext uri="{FF2B5EF4-FFF2-40B4-BE49-F238E27FC236}">
                <a16:creationId xmlns:a16="http://schemas.microsoft.com/office/drawing/2014/main" id="{683B4A89-D84C-4070-9CE7-ED38AFCFCCFF}"/>
              </a:ext>
            </a:extLst>
          </p:cNvPr>
          <p:cNvPicPr>
            <a:picLocks noChangeAspect="1"/>
          </p:cNvPicPr>
          <p:nvPr/>
        </p:nvPicPr>
        <p:blipFill rotWithShape="1">
          <a:blip r:embed="rId2">
            <a:extLst>
              <a:ext uri="{28A0092B-C50C-407E-A947-70E740481C1C}">
                <a14:useLocalDpi xmlns:a14="http://schemas.microsoft.com/office/drawing/2010/main" val="0"/>
              </a:ext>
            </a:extLst>
          </a:blip>
          <a:srcRect l="2014" r="33770" b="2"/>
          <a:stretch/>
        </p:blipFill>
        <p:spPr>
          <a:xfrm>
            <a:off x="7675658" y="2093976"/>
            <a:ext cx="3941064" cy="4096512"/>
          </a:xfrm>
          <a:prstGeom prst="rect">
            <a:avLst/>
          </a:prstGeom>
        </p:spPr>
      </p:pic>
    </p:spTree>
    <p:extLst>
      <p:ext uri="{BB962C8B-B14F-4D97-AF65-F5344CB8AC3E}">
        <p14:creationId xmlns:p14="http://schemas.microsoft.com/office/powerpoint/2010/main" val="3159202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53B645C-0691-4876-8F30-41A3804A457E}"/>
              </a:ext>
            </a:extLst>
          </p:cNvPr>
          <p:cNvPicPr>
            <a:picLocks noChangeAspect="1"/>
          </p:cNvPicPr>
          <p:nvPr/>
        </p:nvPicPr>
        <p:blipFill rotWithShape="1">
          <a:blip r:embed="rId2">
            <a:extLst>
              <a:ext uri="{28A0092B-C50C-407E-A947-70E740481C1C}">
                <a14:useLocalDpi xmlns:a14="http://schemas.microsoft.com/office/drawing/2010/main" val="0"/>
              </a:ext>
            </a:extLst>
          </a:blip>
          <a:srcRect l="22747" r="8808"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6CBDDC2-F39A-453B-B23D-0A21909F7C6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Перья</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01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Рисунок 4" descr="Изображение выглядит как внешний, дерево, скала, природа&#10;&#10;Автоматически созданное описание">
            <a:extLst>
              <a:ext uri="{FF2B5EF4-FFF2-40B4-BE49-F238E27FC236}">
                <a16:creationId xmlns:a16="http://schemas.microsoft.com/office/drawing/2014/main" id="{3A2C8D2F-6138-4B4E-8C9B-50FD8147766E}"/>
              </a:ext>
            </a:extLst>
          </p:cNvPr>
          <p:cNvPicPr>
            <a:picLocks noChangeAspect="1"/>
          </p:cNvPicPr>
          <p:nvPr/>
        </p:nvPicPr>
        <p:blipFill rotWithShape="1">
          <a:blip r:embed="rId2"/>
          <a:srcRect t="12669" r="-1" b="3039"/>
          <a:stretch/>
        </p:blipFill>
        <p:spPr>
          <a:xfrm>
            <a:off x="20" y="10"/>
            <a:ext cx="12188932" cy="6857990"/>
          </a:xfrm>
          <a:prstGeom prst="rect">
            <a:avLst/>
          </a:prstGeom>
        </p:spPr>
      </p:pic>
      <p:sp>
        <p:nvSpPr>
          <p:cNvPr id="6"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1E0444CA-4D78-4B70-A495-E2AB503B8FC2}"/>
              </a:ext>
            </a:extLst>
          </p:cNvPr>
          <p:cNvSpPr>
            <a:spLocks noGrp="1"/>
          </p:cNvSpPr>
          <p:nvPr>
            <p:ph type="title"/>
          </p:nvPr>
        </p:nvSpPr>
        <p:spPr>
          <a:xfrm>
            <a:off x="618062" y="4027598"/>
            <a:ext cx="9265771" cy="622836"/>
          </a:xfrm>
        </p:spPr>
        <p:txBody>
          <a:bodyPr>
            <a:normAutofit/>
          </a:bodyPr>
          <a:lstStyle/>
          <a:p>
            <a:r>
              <a:rPr lang="ru-RU" sz="3600"/>
              <a:t>Общие сведения</a:t>
            </a:r>
          </a:p>
        </p:txBody>
      </p:sp>
      <p:sp>
        <p:nvSpPr>
          <p:cNvPr id="3" name="Объект 2">
            <a:extLst>
              <a:ext uri="{FF2B5EF4-FFF2-40B4-BE49-F238E27FC236}">
                <a16:creationId xmlns:a16="http://schemas.microsoft.com/office/drawing/2014/main" id="{DBB59220-6148-4649-B3D6-9E2C15C4EE58}"/>
              </a:ext>
            </a:extLst>
          </p:cNvPr>
          <p:cNvSpPr>
            <a:spLocks noGrp="1"/>
          </p:cNvSpPr>
          <p:nvPr>
            <p:ph idx="1"/>
          </p:nvPr>
        </p:nvSpPr>
        <p:spPr>
          <a:xfrm>
            <a:off x="618063" y="4641261"/>
            <a:ext cx="10212009" cy="1637428"/>
          </a:xfrm>
        </p:spPr>
        <p:txBody>
          <a:bodyPr vert="horz" lIns="91440" tIns="45720" rIns="91440" bIns="45720" rtlCol="0" anchor="t">
            <a:noAutofit/>
          </a:bodyPr>
          <a:lstStyle/>
          <a:p>
            <a:pPr marL="0" indent="0">
              <a:buNone/>
            </a:pPr>
            <a:r>
              <a:rPr lang="ru-RU" sz="2000" dirty="0"/>
              <a:t>Расположение: Красноярский край северо-западные отроги Восточного </a:t>
            </a:r>
            <a:r>
              <a:rPr lang="ru-RU" sz="2000" dirty="0" err="1"/>
              <a:t>Саяна</a:t>
            </a:r>
            <a:r>
              <a:rPr lang="ru-RU" sz="2000" dirty="0"/>
              <a:t> </a:t>
            </a:r>
            <a:endParaRPr lang="ru-RU" sz="2000">
              <a:cs typeface="Calibri"/>
            </a:endParaRPr>
          </a:p>
          <a:p>
            <a:pPr marL="0" indent="0">
              <a:buNone/>
            </a:pPr>
            <a:r>
              <a:rPr lang="ru-RU" sz="2000" dirty="0"/>
              <a:t>Дата создания: 1925г</a:t>
            </a:r>
            <a:endParaRPr lang="ru-RU" sz="2000">
              <a:cs typeface="Calibri"/>
            </a:endParaRPr>
          </a:p>
          <a:p>
            <a:pPr marL="0" indent="0">
              <a:buNone/>
            </a:pPr>
            <a:r>
              <a:rPr lang="ru-RU" sz="2000" dirty="0"/>
              <a:t>Площадь: </a:t>
            </a:r>
            <a:r>
              <a:rPr lang="ru-RU" sz="2000" b="0" i="0" dirty="0">
                <a:effectLst/>
              </a:rPr>
              <a:t>48 066 га</a:t>
            </a:r>
            <a:endParaRPr lang="ru-RU" sz="2000" b="0" i="0">
              <a:effectLst/>
              <a:cs typeface="Calibri"/>
            </a:endParaRPr>
          </a:p>
          <a:p>
            <a:pPr marL="0" indent="0">
              <a:buNone/>
            </a:pPr>
            <a:r>
              <a:rPr lang="ru-RU" sz="2000" b="0" i="0" dirty="0">
                <a:effectLst/>
              </a:rPr>
              <a:t>Границы </a:t>
            </a:r>
            <a:r>
              <a:rPr lang="ru-RU" sz="2000" b="0" i="0" dirty="0" err="1">
                <a:effectLst/>
              </a:rPr>
              <a:t>нацпарка</a:t>
            </a:r>
            <a:r>
              <a:rPr lang="ru-RU" sz="2000" b="0" i="0" dirty="0">
                <a:effectLst/>
              </a:rPr>
              <a:t>: северная – </a:t>
            </a:r>
            <a:r>
              <a:rPr lang="ru-RU" sz="2000" b="0" i="0" dirty="0" err="1">
                <a:effectLst/>
              </a:rPr>
              <a:t>р.Енисей</a:t>
            </a:r>
            <a:r>
              <a:rPr lang="ru-RU" sz="2000" b="0" i="0" dirty="0">
                <a:effectLst/>
              </a:rPr>
              <a:t>, северо-восточная – </a:t>
            </a:r>
            <a:r>
              <a:rPr lang="ru-RU" sz="2000" b="0" i="0" dirty="0" err="1">
                <a:effectLst/>
              </a:rPr>
              <a:t>р.Базаиха</a:t>
            </a:r>
            <a:r>
              <a:rPr lang="ru-RU" sz="2000" b="0" i="0" dirty="0">
                <a:effectLst/>
              </a:rPr>
              <a:t>, южная – р. Мана.</a:t>
            </a:r>
            <a:endParaRPr lang="ru-RU" sz="2000" b="0" i="0">
              <a:effectLst/>
              <a:cs typeface="Calibri"/>
            </a:endParaRPr>
          </a:p>
          <a:p>
            <a:pPr marL="0" indent="0">
              <a:buNone/>
            </a:pPr>
            <a:endParaRPr lang="ru-RU" sz="1400"/>
          </a:p>
        </p:txBody>
      </p:sp>
    </p:spTree>
    <p:extLst>
      <p:ext uri="{BB962C8B-B14F-4D97-AF65-F5344CB8AC3E}">
        <p14:creationId xmlns:p14="http://schemas.microsoft.com/office/powerpoint/2010/main" val="237766526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3B5E0E8-0DD5-471D-AE7F-E5B308CFDCDE}"/>
              </a:ext>
            </a:extLst>
          </p:cNvPr>
          <p:cNvSpPr>
            <a:spLocks noGrp="1"/>
          </p:cNvSpPr>
          <p:nvPr>
            <p:ph type="title"/>
          </p:nvPr>
        </p:nvSpPr>
        <p:spPr>
          <a:xfrm>
            <a:off x="5297762" y="329184"/>
            <a:ext cx="6251110" cy="1783080"/>
          </a:xfrm>
        </p:spPr>
        <p:txBody>
          <a:bodyPr anchor="b">
            <a:normAutofit/>
          </a:bodyPr>
          <a:lstStyle/>
          <a:p>
            <a:r>
              <a:rPr lang="ru-RU" sz="5400"/>
              <a:t>Перья</a:t>
            </a:r>
          </a:p>
        </p:txBody>
      </p:sp>
      <p:pic>
        <p:nvPicPr>
          <p:cNvPr id="7" name="Рисунок 6">
            <a:extLst>
              <a:ext uri="{FF2B5EF4-FFF2-40B4-BE49-F238E27FC236}">
                <a16:creationId xmlns:a16="http://schemas.microsoft.com/office/drawing/2014/main" id="{A27E0B53-B121-428B-BEA4-EB13EA2090CA}"/>
              </a:ext>
            </a:extLst>
          </p:cNvPr>
          <p:cNvPicPr>
            <a:picLocks noChangeAspect="1"/>
          </p:cNvPicPr>
          <p:nvPr/>
        </p:nvPicPr>
        <p:blipFill rotWithShape="1">
          <a:blip r:embed="rId2">
            <a:extLst>
              <a:ext uri="{28A0092B-C50C-407E-A947-70E740481C1C}">
                <a14:useLocalDpi xmlns:a14="http://schemas.microsoft.com/office/drawing/2010/main" val="0"/>
              </a:ext>
            </a:extLst>
          </a:blip>
          <a:srcRect l="23382" r="21441"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DE02FDF-465D-4C82-B6E8-A70EC53DE4C2}"/>
              </a:ext>
            </a:extLst>
          </p:cNvPr>
          <p:cNvSpPr>
            <a:spLocks noGrp="1"/>
          </p:cNvSpPr>
          <p:nvPr>
            <p:ph idx="1"/>
          </p:nvPr>
        </p:nvSpPr>
        <p:spPr>
          <a:xfrm>
            <a:off x="5297763" y="2474150"/>
            <a:ext cx="6496499" cy="4323354"/>
          </a:xfrm>
        </p:spPr>
        <p:txBody>
          <a:bodyPr vert="horz" lIns="91440" tIns="45720" rIns="91440" bIns="45720" rtlCol="0" anchor="t">
            <a:noAutofit/>
          </a:bodyPr>
          <a:lstStyle/>
          <a:p>
            <a:pPr marL="0" indent="0">
              <a:buNone/>
            </a:pPr>
            <a:r>
              <a:rPr lang="ru-RU" sz="2200" b="0" i="0" dirty="0">
                <a:effectLst/>
                <a:latin typeface="Times New Roman"/>
                <a:cs typeface="Times New Roman"/>
              </a:rPr>
              <a:t>Перья – самая красивая скала на всей территории заповедника. Ее изящество обусловлено сравнительно небольшими размерами: высота скалы составляет всего 42 метра, периметр основания – 135 метров. По форме и конструкции она представляет собой несколько </a:t>
            </a:r>
            <a:r>
              <a:rPr lang="ru-RU" sz="2200" b="0" i="0" dirty="0" err="1">
                <a:effectLst/>
                <a:latin typeface="Times New Roman"/>
                <a:cs typeface="Times New Roman"/>
              </a:rPr>
              <a:t>матрацевидных</a:t>
            </a:r>
            <a:r>
              <a:rPr lang="ru-RU" sz="2200" b="0" i="0" dirty="0">
                <a:effectLst/>
                <a:latin typeface="Times New Roman"/>
                <a:cs typeface="Times New Roman"/>
              </a:rPr>
              <a:t> сиенитовых отдельностей очень редкой формы, стоящих вертикально на пластах-фундаментах. Основных «перьев» насчитывается четыре. На их вершины ведет 16 ходов, а спуск по расщелине с характерным названием «Шкуродер» можно смело назвать уникальным приемом скалолазания.</a:t>
            </a:r>
            <a:endParaRPr lang="ru-RU" sz="2200" dirty="0">
              <a:latin typeface="Times New Roman"/>
              <a:cs typeface="Times New Roman"/>
            </a:endParaRPr>
          </a:p>
        </p:txBody>
      </p:sp>
    </p:spTree>
    <p:extLst>
      <p:ext uri="{BB962C8B-B14F-4D97-AF65-F5344CB8AC3E}">
        <p14:creationId xmlns:p14="http://schemas.microsoft.com/office/powerpoint/2010/main" val="2042581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A316AC79-CF26-4E45-B8B9-FF8B8A1C5054}"/>
              </a:ext>
            </a:extLst>
          </p:cNvPr>
          <p:cNvPicPr>
            <a:picLocks noChangeAspect="1"/>
          </p:cNvPicPr>
          <p:nvPr/>
        </p:nvPicPr>
        <p:blipFill rotWithShape="1">
          <a:blip r:embed="rId2">
            <a:extLst>
              <a:ext uri="{28A0092B-C50C-407E-A947-70E740481C1C}">
                <a14:useLocalDpi xmlns:a14="http://schemas.microsoft.com/office/drawing/2010/main" val="0"/>
              </a:ext>
            </a:extLst>
          </a:blip>
          <a:srcRect t="10702" b="5028"/>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38841D4-ABBC-4C07-B6D7-11207430672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Малый Беркут</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8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E1B0CF15-C1F6-4E66-B205-79E909B4F079}"/>
              </a:ext>
            </a:extLst>
          </p:cNvPr>
          <p:cNvSpPr>
            <a:spLocks noGrp="1"/>
          </p:cNvSpPr>
          <p:nvPr>
            <p:ph type="title"/>
          </p:nvPr>
        </p:nvSpPr>
        <p:spPr>
          <a:xfrm>
            <a:off x="630936" y="640080"/>
            <a:ext cx="4818888" cy="1481328"/>
          </a:xfrm>
        </p:spPr>
        <p:txBody>
          <a:bodyPr anchor="b">
            <a:normAutofit/>
          </a:bodyPr>
          <a:lstStyle/>
          <a:p>
            <a:r>
              <a:rPr lang="ru-RU" sz="5400"/>
              <a:t>Малый Беркут</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49A85042-E138-45DD-96FA-FB78FE6333A5}"/>
              </a:ext>
            </a:extLst>
          </p:cNvPr>
          <p:cNvSpPr>
            <a:spLocks noGrp="1"/>
          </p:cNvSpPr>
          <p:nvPr>
            <p:ph idx="1"/>
          </p:nvPr>
        </p:nvSpPr>
        <p:spPr>
          <a:xfrm>
            <a:off x="630936" y="2660904"/>
            <a:ext cx="4818888" cy="3547872"/>
          </a:xfrm>
        </p:spPr>
        <p:txBody>
          <a:bodyPr anchor="t">
            <a:noAutofit/>
          </a:bodyPr>
          <a:lstStyle/>
          <a:p>
            <a:pPr marL="0" indent="0">
              <a:buNone/>
            </a:pPr>
            <a:r>
              <a:rPr lang="ru-RU" sz="2200" b="0" i="0" dirty="0">
                <a:effectLst/>
                <a:latin typeface="Times New Roman"/>
                <a:cs typeface="Times New Roman"/>
              </a:rPr>
              <a:t>Малый Беркут – очень красивая скала, в одном из ракурсов напоминающая букву «Г», а в другом – гордый профиль беркута. Маршрут, ведущий на вершину этого утеса, достаточно сложен и опасен, но не относится к числу экстремальных. До 1948 года был достоверно известен лишь один случай одиночного подъема. В сентябре 1951 года два скалолаза установили на вершине спортивный вымпел.</a:t>
            </a:r>
            <a:endParaRPr lang="ru-RU" sz="2200" dirty="0">
              <a:latin typeface="Times New Roman"/>
              <a:cs typeface="Times New Roman"/>
            </a:endParaRPr>
          </a:p>
        </p:txBody>
      </p:sp>
      <p:pic>
        <p:nvPicPr>
          <p:cNvPr id="6" name="Рисунок 5">
            <a:extLst>
              <a:ext uri="{FF2B5EF4-FFF2-40B4-BE49-F238E27FC236}">
                <a16:creationId xmlns:a16="http://schemas.microsoft.com/office/drawing/2014/main" id="{13B611D2-394E-4505-B796-FC121956F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1381887"/>
            <a:ext cx="5458968" cy="4094226"/>
          </a:xfrm>
          <a:prstGeom prst="rect">
            <a:avLst/>
          </a:prstGeom>
        </p:spPr>
      </p:pic>
    </p:spTree>
    <p:extLst>
      <p:ext uri="{BB962C8B-B14F-4D97-AF65-F5344CB8AC3E}">
        <p14:creationId xmlns:p14="http://schemas.microsoft.com/office/powerpoint/2010/main" val="216379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8D31140-F1D3-4406-BF8E-4D45A6865058}"/>
              </a:ext>
            </a:extLst>
          </p:cNvPr>
          <p:cNvPicPr>
            <a:picLocks noChangeAspect="1"/>
          </p:cNvPicPr>
          <p:nvPr/>
        </p:nvPicPr>
        <p:blipFill rotWithShape="1">
          <a:blip r:embed="rId2">
            <a:extLst>
              <a:ext uri="{28A0092B-C50C-407E-A947-70E740481C1C}">
                <a14:useLocalDpi xmlns:a14="http://schemas.microsoft.com/office/drawing/2010/main" val="0"/>
              </a:ext>
            </a:extLst>
          </a:blip>
          <a:srcRect l="12442" r="14225"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69EA6A5-B9CF-4FB0-9728-D93414636C4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Крепость</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2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69EA6A5-B9CF-4FB0-9728-D93414636C4B}"/>
              </a:ext>
            </a:extLst>
          </p:cNvPr>
          <p:cNvSpPr>
            <a:spLocks noGrp="1"/>
          </p:cNvSpPr>
          <p:nvPr>
            <p:ph type="title"/>
          </p:nvPr>
        </p:nvSpPr>
        <p:spPr>
          <a:xfrm>
            <a:off x="5297762" y="329184"/>
            <a:ext cx="6251110" cy="1783080"/>
          </a:xfrm>
        </p:spPr>
        <p:txBody>
          <a:bodyPr anchor="b">
            <a:normAutofit/>
          </a:bodyPr>
          <a:lstStyle/>
          <a:p>
            <a:r>
              <a:rPr lang="ru-RU" sz="5400"/>
              <a:t>Крепость</a:t>
            </a:r>
          </a:p>
        </p:txBody>
      </p:sp>
      <p:pic>
        <p:nvPicPr>
          <p:cNvPr id="5" name="Рисунок 4">
            <a:extLst>
              <a:ext uri="{FF2B5EF4-FFF2-40B4-BE49-F238E27FC236}">
                <a16:creationId xmlns:a16="http://schemas.microsoft.com/office/drawing/2014/main" id="{DBF3BDB9-361C-4468-A662-31AABEECB786}"/>
              </a:ext>
            </a:extLst>
          </p:cNvPr>
          <p:cNvPicPr>
            <a:picLocks noChangeAspect="1"/>
          </p:cNvPicPr>
          <p:nvPr/>
        </p:nvPicPr>
        <p:blipFill rotWithShape="1">
          <a:blip r:embed="rId2">
            <a:extLst>
              <a:ext uri="{28A0092B-C50C-407E-A947-70E740481C1C}">
                <a14:useLocalDpi xmlns:a14="http://schemas.microsoft.com/office/drawing/2010/main" val="0"/>
              </a:ext>
            </a:extLst>
          </a:blip>
          <a:srcRect l="23777" r="3089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BA37511C-9A9B-450F-B34E-3E87317A27FD}"/>
              </a:ext>
            </a:extLst>
          </p:cNvPr>
          <p:cNvSpPr>
            <a:spLocks noGrp="1"/>
          </p:cNvSpPr>
          <p:nvPr>
            <p:ph idx="1"/>
          </p:nvPr>
        </p:nvSpPr>
        <p:spPr>
          <a:xfrm>
            <a:off x="5297762" y="2551641"/>
            <a:ext cx="6251110" cy="4155456"/>
          </a:xfrm>
        </p:spPr>
        <p:txBody>
          <a:bodyPr vert="horz" lIns="91440" tIns="45720" rIns="91440" bIns="45720" rtlCol="0" anchor="t">
            <a:noAutofit/>
          </a:bodyPr>
          <a:lstStyle/>
          <a:p>
            <a:pPr marL="0" indent="0">
              <a:buNone/>
            </a:pPr>
            <a:r>
              <a:rPr lang="ru-RU" sz="2200" b="0" i="0" dirty="0">
                <a:effectLst/>
                <a:latin typeface="Times New Roman"/>
                <a:cs typeface="Times New Roman"/>
              </a:rPr>
              <a:t>Большой протяженный скальный массив в районе Диких "Столбов" (Буферная зона, закрытая для свободного посещения, требующая специального разрешения дирекции заповедника).</a:t>
            </a:r>
          </a:p>
          <a:p>
            <a:pPr marL="0" indent="0">
              <a:buNone/>
            </a:pPr>
            <a:r>
              <a:rPr lang="ru-RU" sz="2200" b="0" i="0" dirty="0">
                <a:effectLst/>
                <a:latin typeface="Times New Roman"/>
                <a:cs typeface="Times New Roman"/>
              </a:rPr>
              <a:t>Относительная высота до 100 м, абсолютная высота 750,6 м – наибольшая отметка скальной вершины наряду со Вторым столбом (751 м). Имеет, кроме главной, несколько выраженных вершин (бастионов): Фестивальный (Верблюжонок), Нахимовский, </a:t>
            </a:r>
            <a:r>
              <a:rPr lang="ru-RU" sz="2200" b="0" i="0" dirty="0" err="1">
                <a:effectLst/>
                <a:latin typeface="Times New Roman"/>
                <a:cs typeface="Times New Roman"/>
              </a:rPr>
              <a:t>Корниловский</a:t>
            </a:r>
            <a:r>
              <a:rPr lang="ru-RU" sz="2200" b="0" i="0" dirty="0">
                <a:effectLst/>
                <a:latin typeface="Times New Roman"/>
                <a:cs typeface="Times New Roman"/>
              </a:rPr>
              <a:t>, Шпынь, Плавники, которые, в отличие от главной, труднодоступны.</a:t>
            </a:r>
          </a:p>
          <a:p>
            <a:pPr marL="0" indent="0">
              <a:buNone/>
            </a:pPr>
            <a:endParaRPr lang="ru-RU" sz="2000"/>
          </a:p>
        </p:txBody>
      </p:sp>
    </p:spTree>
    <p:extLst>
      <p:ext uri="{BB962C8B-B14F-4D97-AF65-F5344CB8AC3E}">
        <p14:creationId xmlns:p14="http://schemas.microsoft.com/office/powerpoint/2010/main" val="522462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E8E5D7FA-70F2-4C98-9641-B8028908DBF4}"/>
              </a:ext>
            </a:extLst>
          </p:cNvPr>
          <p:cNvPicPr>
            <a:picLocks noChangeAspect="1"/>
          </p:cNvPicPr>
          <p:nvPr/>
        </p:nvPicPr>
        <p:blipFill rotWithShape="1">
          <a:blip r:embed="rId2">
            <a:extLst>
              <a:ext uri="{28A0092B-C50C-407E-A947-70E740481C1C}">
                <a14:useLocalDpi xmlns:a14="http://schemas.microsoft.com/office/drawing/2010/main" val="0"/>
              </a:ext>
            </a:extLst>
          </a:blip>
          <a:srcRect t="10690" b="4724"/>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102AF92-C742-42EB-960A-8384C45941D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Четвертый столб</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7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Рисунок 5">
            <a:extLst>
              <a:ext uri="{FF2B5EF4-FFF2-40B4-BE49-F238E27FC236}">
                <a16:creationId xmlns:a16="http://schemas.microsoft.com/office/drawing/2014/main" id="{0F4EA7D6-0396-408D-9CDA-72AF8EA6383F}"/>
              </a:ext>
            </a:extLst>
          </p:cNvPr>
          <p:cNvPicPr>
            <a:picLocks noChangeAspect="1"/>
          </p:cNvPicPr>
          <p:nvPr/>
        </p:nvPicPr>
        <p:blipFill rotWithShape="1">
          <a:blip r:embed="rId2">
            <a:extLst>
              <a:ext uri="{28A0092B-C50C-407E-A947-70E740481C1C}">
                <a14:useLocalDpi xmlns:a14="http://schemas.microsoft.com/office/drawing/2010/main" val="0"/>
              </a:ext>
            </a:extLst>
          </a:blip>
          <a:srcRect t="2545" r="2" b="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D102AF92-C742-42EB-960A-8384C45941D2}"/>
              </a:ext>
            </a:extLst>
          </p:cNvPr>
          <p:cNvSpPr>
            <a:spLocks noGrp="1"/>
          </p:cNvSpPr>
          <p:nvPr>
            <p:ph type="title"/>
          </p:nvPr>
        </p:nvSpPr>
        <p:spPr>
          <a:xfrm>
            <a:off x="5827048" y="407987"/>
            <a:ext cx="5721484" cy="1325563"/>
          </a:xfrm>
        </p:spPr>
        <p:txBody>
          <a:bodyPr>
            <a:normAutofit/>
          </a:bodyPr>
          <a:lstStyle/>
          <a:p>
            <a:r>
              <a:rPr lang="ru-RU"/>
              <a:t>Четвертый столб</a:t>
            </a:r>
          </a:p>
        </p:txBody>
      </p:sp>
      <p:sp>
        <p:nvSpPr>
          <p:cNvPr id="3" name="Объект 2">
            <a:extLst>
              <a:ext uri="{FF2B5EF4-FFF2-40B4-BE49-F238E27FC236}">
                <a16:creationId xmlns:a16="http://schemas.microsoft.com/office/drawing/2014/main" id="{74C6E779-BD2D-4D3B-AD9D-A15FCEB4AE96}"/>
              </a:ext>
            </a:extLst>
          </p:cNvPr>
          <p:cNvSpPr>
            <a:spLocks noGrp="1"/>
          </p:cNvSpPr>
          <p:nvPr>
            <p:ph idx="1"/>
          </p:nvPr>
        </p:nvSpPr>
        <p:spPr>
          <a:xfrm>
            <a:off x="5465421" y="1661842"/>
            <a:ext cx="6186433" cy="4325508"/>
          </a:xfrm>
        </p:spPr>
        <p:txBody>
          <a:bodyPr vert="horz" lIns="91440" tIns="45720" rIns="91440" bIns="45720" rtlCol="0" anchor="t">
            <a:noAutofit/>
          </a:bodyPr>
          <a:lstStyle/>
          <a:p>
            <a:pPr marL="0" indent="0">
              <a:buNone/>
            </a:pPr>
            <a:r>
              <a:rPr lang="ru-RU" sz="2200" b="0" i="0" dirty="0">
                <a:effectLst/>
                <a:latin typeface="Times New Roman"/>
                <a:cs typeface="Times New Roman"/>
              </a:rPr>
              <a:t>Эта скала расположена на Центральном </a:t>
            </a:r>
            <a:r>
              <a:rPr lang="ru-RU" sz="2200" b="0" i="0" dirty="0" err="1">
                <a:effectLst/>
                <a:latin typeface="Times New Roman"/>
                <a:cs typeface="Times New Roman"/>
              </a:rPr>
              <a:t>Куйсумском</a:t>
            </a:r>
            <a:r>
              <a:rPr lang="ru-RU" sz="2200" b="0" i="0" dirty="0">
                <a:effectLst/>
                <a:latin typeface="Times New Roman"/>
                <a:cs typeface="Times New Roman"/>
              </a:rPr>
              <a:t> хребте и является третьей по величине среди скал этого района "Столбов". Ее высота от подножия составляет 40 метров, периметр основания – 440 метров. 4-й Столб имеет три вершины в виде больших плоских площадок, а его «тело» буквально изрезано многочисленными арками, пещерами и гротами. Кроме легких ходов, на скале имеется 4 специально оборудованных маршрута для экстремального лазания. 4-й Столб окружен грандиозным Развалом, занимающим значительную площадь и состоящим из камней и небольших скал, поросших </a:t>
            </a:r>
            <a:r>
              <a:rPr lang="ru-RU" sz="2200" b="0" i="0" dirty="0" err="1">
                <a:effectLst/>
                <a:latin typeface="Times New Roman"/>
                <a:cs typeface="Times New Roman"/>
              </a:rPr>
              <a:t>мохом</a:t>
            </a:r>
            <a:r>
              <a:rPr lang="ru-RU" sz="2200" b="0" i="0" dirty="0">
                <a:effectLst/>
                <a:latin typeface="Times New Roman"/>
                <a:cs typeface="Times New Roman"/>
              </a:rPr>
              <a:t>, лишайниками и молодыми деревцами.</a:t>
            </a:r>
            <a:endParaRPr lang="ru-RU" sz="2200" dirty="0">
              <a:latin typeface="Times New Roman"/>
              <a:cs typeface="Times New Roman"/>
            </a:endParaRPr>
          </a:p>
        </p:txBody>
      </p:sp>
    </p:spTree>
    <p:extLst>
      <p:ext uri="{BB962C8B-B14F-4D97-AF65-F5344CB8AC3E}">
        <p14:creationId xmlns:p14="http://schemas.microsoft.com/office/powerpoint/2010/main" val="237459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D2A9CEB-F769-45C8-AAC6-C556124EE6A7}"/>
              </a:ext>
            </a:extLst>
          </p:cNvPr>
          <p:cNvPicPr>
            <a:picLocks noChangeAspect="1"/>
          </p:cNvPicPr>
          <p:nvPr/>
        </p:nvPicPr>
        <p:blipFill rotWithShape="1">
          <a:blip r:embed="rId2">
            <a:extLst>
              <a:ext uri="{28A0092B-C50C-407E-A947-70E740481C1C}">
                <a14:useLocalDpi xmlns:a14="http://schemas.microsoft.com/office/drawing/2010/main" val="0"/>
              </a:ext>
            </a:extLst>
          </a:blip>
          <a:srcRect t="11455" b="427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CDFA993-AA3E-49DA-8079-FF8E52B292E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Львиные ворота</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83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4696F6E4-8D47-4555-AAA5-D6000BE9533D}"/>
              </a:ext>
            </a:extLst>
          </p:cNvPr>
          <p:cNvPicPr>
            <a:picLocks noChangeAspect="1"/>
          </p:cNvPicPr>
          <p:nvPr/>
        </p:nvPicPr>
        <p:blipFill rotWithShape="1">
          <a:blip r:embed="rId2">
            <a:extLst>
              <a:ext uri="{28A0092B-C50C-407E-A947-70E740481C1C}">
                <a14:useLocalDpi xmlns:a14="http://schemas.microsoft.com/office/drawing/2010/main" val="0"/>
              </a:ext>
            </a:extLst>
          </a:blip>
          <a:srcRect t="15952" r="9091" b="12529"/>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CDFA993-AA3E-49DA-8079-FF8E52B292E0}"/>
              </a:ext>
            </a:extLst>
          </p:cNvPr>
          <p:cNvSpPr>
            <a:spLocks noGrp="1"/>
          </p:cNvSpPr>
          <p:nvPr>
            <p:ph type="title"/>
          </p:nvPr>
        </p:nvSpPr>
        <p:spPr>
          <a:xfrm>
            <a:off x="594804" y="640263"/>
            <a:ext cx="6619811" cy="1344975"/>
          </a:xfrm>
        </p:spPr>
        <p:txBody>
          <a:bodyPr>
            <a:normAutofit/>
          </a:bodyPr>
          <a:lstStyle/>
          <a:p>
            <a:r>
              <a:rPr lang="ru-RU" sz="4000"/>
              <a:t>Львиные ворота</a:t>
            </a:r>
          </a:p>
        </p:txBody>
      </p:sp>
      <p:sp>
        <p:nvSpPr>
          <p:cNvPr id="3" name="Объект 2">
            <a:extLst>
              <a:ext uri="{FF2B5EF4-FFF2-40B4-BE49-F238E27FC236}">
                <a16:creationId xmlns:a16="http://schemas.microsoft.com/office/drawing/2014/main" id="{0E6A54EB-5CCA-444B-836F-C2E543940DB7}"/>
              </a:ext>
            </a:extLst>
          </p:cNvPr>
          <p:cNvSpPr>
            <a:spLocks noGrp="1"/>
          </p:cNvSpPr>
          <p:nvPr>
            <p:ph idx="1"/>
          </p:nvPr>
        </p:nvSpPr>
        <p:spPr>
          <a:xfrm>
            <a:off x="594109" y="1708475"/>
            <a:ext cx="6840064" cy="4186298"/>
          </a:xfrm>
        </p:spPr>
        <p:txBody>
          <a:bodyPr vert="horz" lIns="91440" tIns="45720" rIns="91440" bIns="45720" rtlCol="0" anchor="t">
            <a:noAutofit/>
          </a:bodyPr>
          <a:lstStyle/>
          <a:p>
            <a:pPr marL="0" indent="0">
              <a:buNone/>
            </a:pPr>
            <a:r>
              <a:rPr lang="ru-RU" sz="2200" b="0" i="0" dirty="0">
                <a:effectLst/>
                <a:latin typeface="Times New Roman"/>
                <a:cs typeface="Times New Roman"/>
              </a:rPr>
              <a:t>По соседству с Перьями, в крайней восточной точке Центральных Столбов находится небольшая скальная гряда, называемая Львиными Воротами. Высота ее западной части – около 18 метров, восточная сторона уходит в 40-метровый обрыв, а периметр основания составляет 220 метров. В общем массиве гряды выделяются каменная арка с растущими на ее «перекрытии» небольшими кедрами и «спящий Лев», овеянные легендами и поверьями. На Львиных Воротах насчитывается большое количество лазов и ходов, многие из которых доступны даже детям, однако некоторые, напротив, весьма трудны и были пройдены всего по нескольку раз за всю историю </a:t>
            </a:r>
            <a:r>
              <a:rPr lang="ru-RU" sz="2200" b="0" i="0" dirty="0" err="1">
                <a:effectLst/>
                <a:latin typeface="Times New Roman"/>
                <a:cs typeface="Times New Roman"/>
              </a:rPr>
              <a:t>столбизма</a:t>
            </a:r>
            <a:r>
              <a:rPr lang="ru-RU" sz="2200" b="0" i="0" dirty="0">
                <a:effectLst/>
                <a:latin typeface="Times New Roman"/>
                <a:cs typeface="Times New Roman"/>
              </a:rPr>
              <a:t>.</a:t>
            </a:r>
            <a:endParaRPr lang="ru-RU" sz="2200" dirty="0">
              <a:latin typeface="Times New Roman"/>
              <a:cs typeface="Times New Roman"/>
            </a:endParaRPr>
          </a:p>
        </p:txBody>
      </p:sp>
    </p:spTree>
    <p:extLst>
      <p:ext uri="{BB962C8B-B14F-4D97-AF65-F5344CB8AC3E}">
        <p14:creationId xmlns:p14="http://schemas.microsoft.com/office/powerpoint/2010/main" val="3480604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F26A391-588A-4434-B63E-2A5D600C8B39}"/>
              </a:ext>
            </a:extLst>
          </p:cNvPr>
          <p:cNvPicPr>
            <a:picLocks noChangeAspect="1"/>
          </p:cNvPicPr>
          <p:nvPr/>
        </p:nvPicPr>
        <p:blipFill rotWithShape="1">
          <a:blip r:embed="rId2">
            <a:extLst>
              <a:ext uri="{28A0092B-C50C-407E-A947-70E740481C1C}">
                <a14:useLocalDpi xmlns:a14="http://schemas.microsoft.com/office/drawing/2010/main" val="0"/>
              </a:ext>
            </a:extLst>
          </a:blip>
          <a:srcRect t="13173" b="11827"/>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EEC7ADE-6C0A-4A7B-B75C-6F34E1C290A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Третий Столб</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8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33F21C-2C13-46F0-A232-A1DC22F16481}"/>
              </a:ext>
            </a:extLst>
          </p:cNvPr>
          <p:cNvSpPr>
            <a:spLocks noGrp="1"/>
          </p:cNvSpPr>
          <p:nvPr>
            <p:ph type="title"/>
          </p:nvPr>
        </p:nvSpPr>
        <p:spPr>
          <a:xfrm>
            <a:off x="1653363" y="365760"/>
            <a:ext cx="9367203" cy="1188720"/>
          </a:xfrm>
        </p:spPr>
        <p:txBody>
          <a:bodyPr>
            <a:normAutofit/>
          </a:bodyPr>
          <a:lstStyle/>
          <a:p>
            <a:r>
              <a:rPr lang="ru-RU" dirty="0"/>
              <a:t>История</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4C5E62B4-BC19-463C-B49B-46DED24793EF}"/>
              </a:ext>
            </a:extLst>
          </p:cNvPr>
          <p:cNvSpPr>
            <a:spLocks noGrp="1"/>
          </p:cNvSpPr>
          <p:nvPr>
            <p:ph idx="1"/>
          </p:nvPr>
        </p:nvSpPr>
        <p:spPr>
          <a:xfrm>
            <a:off x="1653363" y="2176272"/>
            <a:ext cx="9367204" cy="4041648"/>
          </a:xfrm>
        </p:spPr>
        <p:txBody>
          <a:bodyPr anchor="t">
            <a:normAutofit/>
          </a:bodyPr>
          <a:lstStyle/>
          <a:p>
            <a:pPr marL="0" indent="0">
              <a:buNone/>
            </a:pPr>
            <a:r>
              <a:rPr lang="ru-RU" sz="2200"/>
              <a:t>Первые письменные упоминания о Столбах относятся к 30-м годам 18 столетия, но лишь во второй половине 19 века красноярские любители природы стали посещать эти места не только ради охоты, но и для скалолазания.</a:t>
            </a:r>
          </a:p>
          <a:p>
            <a:pPr marL="0" indent="0">
              <a:buNone/>
            </a:pPr>
            <a:r>
              <a:rPr lang="ru-RU" sz="2200" b="0" i="0">
                <a:effectLst/>
              </a:rPr>
              <a:t>С 1919 года начались попытки организовать здесь заповедник. Инициаторами выступили жители Красноярска, которые стремились сохранить свое природное сокровище.</a:t>
            </a:r>
          </a:p>
          <a:p>
            <a:pPr marL="0" indent="0">
              <a:buNone/>
            </a:pPr>
            <a:r>
              <a:rPr lang="ru-RU" sz="2200" b="0" i="0">
                <a:effectLst/>
              </a:rPr>
              <a:t>30 июня 1925 года постановлением Енисейского губернского исполнительного комитета было издано решение об организации заповедника «Столбы» площадью 3960 га. Любой вид хозяйственной деятельности отныне здесь запрещался. На протяжении всего XX века территория заповедника несколько раз увеличивалась.</a:t>
            </a:r>
            <a:endParaRPr lang="ru-RU" sz="2200"/>
          </a:p>
        </p:txBody>
      </p:sp>
    </p:spTree>
    <p:extLst>
      <p:ext uri="{BB962C8B-B14F-4D97-AF65-F5344CB8AC3E}">
        <p14:creationId xmlns:p14="http://schemas.microsoft.com/office/powerpoint/2010/main" val="1731579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EEC7ADE-6C0A-4A7B-B75C-6F34E1C290A9}"/>
              </a:ext>
            </a:extLst>
          </p:cNvPr>
          <p:cNvSpPr>
            <a:spLocks noGrp="1"/>
          </p:cNvSpPr>
          <p:nvPr>
            <p:ph type="title"/>
          </p:nvPr>
        </p:nvSpPr>
        <p:spPr>
          <a:xfrm>
            <a:off x="5297762" y="329184"/>
            <a:ext cx="6251110" cy="1783080"/>
          </a:xfrm>
        </p:spPr>
        <p:txBody>
          <a:bodyPr anchor="b">
            <a:normAutofit/>
          </a:bodyPr>
          <a:lstStyle/>
          <a:p>
            <a:r>
              <a:rPr lang="ru-RU" sz="5400"/>
              <a:t>Третий Столб</a:t>
            </a:r>
          </a:p>
        </p:txBody>
      </p:sp>
      <p:pic>
        <p:nvPicPr>
          <p:cNvPr id="5" name="Рисунок 4">
            <a:extLst>
              <a:ext uri="{FF2B5EF4-FFF2-40B4-BE49-F238E27FC236}">
                <a16:creationId xmlns:a16="http://schemas.microsoft.com/office/drawing/2014/main" id="{4E5C0AF0-383A-454C-9EBD-E996196B0EF1}"/>
              </a:ext>
            </a:extLst>
          </p:cNvPr>
          <p:cNvPicPr>
            <a:picLocks noChangeAspect="1"/>
          </p:cNvPicPr>
          <p:nvPr/>
        </p:nvPicPr>
        <p:blipFill rotWithShape="1">
          <a:blip r:embed="rId2">
            <a:extLst>
              <a:ext uri="{28A0092B-C50C-407E-A947-70E740481C1C}">
                <a14:useLocalDpi xmlns:a14="http://schemas.microsoft.com/office/drawing/2010/main" val="0"/>
              </a:ext>
            </a:extLst>
          </a:blip>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6D753C09-E424-4ED1-9C8A-5B29505005B4}"/>
              </a:ext>
            </a:extLst>
          </p:cNvPr>
          <p:cNvSpPr>
            <a:spLocks noGrp="1"/>
          </p:cNvSpPr>
          <p:nvPr>
            <p:ph idx="1"/>
          </p:nvPr>
        </p:nvSpPr>
        <p:spPr>
          <a:xfrm>
            <a:off x="5297762" y="2706624"/>
            <a:ext cx="6522330" cy="3483864"/>
          </a:xfrm>
        </p:spPr>
        <p:txBody>
          <a:bodyPr vert="horz" lIns="91440" tIns="45720" rIns="91440" bIns="45720" rtlCol="0" anchor="t">
            <a:normAutofit/>
          </a:bodyPr>
          <a:lstStyle/>
          <a:p>
            <a:pPr marL="0" indent="0">
              <a:buNone/>
            </a:pPr>
            <a:r>
              <a:rPr lang="ru-RU" sz="2400" b="0" i="0" dirty="0">
                <a:effectLst/>
                <a:latin typeface="Times New Roman"/>
                <a:cs typeface="Times New Roman"/>
              </a:rPr>
              <a:t>Третий Столб – скала высотой 35 м в Эстетическом (Центральном) районе заповедника «Столбы». Возле нее в 1892 компанией </a:t>
            </a:r>
            <a:r>
              <a:rPr lang="ru-RU" sz="2400" b="0" i="0" dirty="0" err="1">
                <a:effectLst/>
                <a:latin typeface="Times New Roman"/>
                <a:cs typeface="Times New Roman"/>
              </a:rPr>
              <a:t>А.С.Чернышева</a:t>
            </a:r>
            <a:r>
              <a:rPr lang="ru-RU" sz="2400" b="0" i="0" dirty="0">
                <a:effectLst/>
                <a:latin typeface="Times New Roman"/>
                <a:cs typeface="Times New Roman"/>
              </a:rPr>
              <a:t> была основана первая изба </a:t>
            </a:r>
            <a:r>
              <a:rPr lang="ru-RU" sz="2400" b="0" i="0" dirty="0" err="1">
                <a:effectLst/>
                <a:latin typeface="Times New Roman"/>
                <a:cs typeface="Times New Roman"/>
              </a:rPr>
              <a:t>столбистов</a:t>
            </a:r>
            <a:r>
              <a:rPr lang="ru-RU" sz="2400" b="0" i="0" dirty="0">
                <a:effectLst/>
                <a:latin typeface="Times New Roman"/>
                <a:cs typeface="Times New Roman"/>
              </a:rPr>
              <a:t> (Чернышевская изба), которая была сожжена жандармами в 1906 году. О том революционном периоде на память осталась табличка, прикрепленная к скале.</a:t>
            </a:r>
            <a:endParaRPr lang="ru-RU" sz="2400" dirty="0">
              <a:latin typeface="Times New Roman"/>
              <a:cs typeface="Times New Roman"/>
            </a:endParaRPr>
          </a:p>
        </p:txBody>
      </p:sp>
    </p:spTree>
    <p:extLst>
      <p:ext uri="{BB962C8B-B14F-4D97-AF65-F5344CB8AC3E}">
        <p14:creationId xmlns:p14="http://schemas.microsoft.com/office/powerpoint/2010/main" val="3450484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AB3A4C50-9B38-4266-9977-F1D0ABCC7E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79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A9D75BD-391B-41E6-B99D-2CB91CAE35B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Воробушки</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784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A9D75BD-391B-41E6-B99D-2CB91CAE35B2}"/>
              </a:ext>
            </a:extLst>
          </p:cNvPr>
          <p:cNvSpPr>
            <a:spLocks noGrp="1"/>
          </p:cNvSpPr>
          <p:nvPr>
            <p:ph type="title"/>
          </p:nvPr>
        </p:nvSpPr>
        <p:spPr>
          <a:xfrm>
            <a:off x="640080" y="329184"/>
            <a:ext cx="6894576" cy="1783080"/>
          </a:xfrm>
        </p:spPr>
        <p:txBody>
          <a:bodyPr anchor="b">
            <a:normAutofit/>
          </a:bodyPr>
          <a:lstStyle/>
          <a:p>
            <a:r>
              <a:rPr lang="ru-RU" sz="6600"/>
              <a:t>Воробушки</a:t>
            </a:r>
          </a:p>
        </p:txBody>
      </p:sp>
      <p:sp>
        <p:nvSpPr>
          <p:cNvPr id="14"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F862605C-7DE9-4493-8877-37BD0351F801}"/>
              </a:ext>
            </a:extLst>
          </p:cNvPr>
          <p:cNvSpPr>
            <a:spLocks noGrp="1"/>
          </p:cNvSpPr>
          <p:nvPr>
            <p:ph idx="1"/>
          </p:nvPr>
        </p:nvSpPr>
        <p:spPr>
          <a:xfrm>
            <a:off x="640080" y="2706624"/>
            <a:ext cx="6894576" cy="3483864"/>
          </a:xfrm>
        </p:spPr>
        <p:txBody>
          <a:bodyPr vert="horz" lIns="91440" tIns="45720" rIns="91440" bIns="45720" rtlCol="0" anchor="t">
            <a:normAutofit/>
          </a:bodyPr>
          <a:lstStyle/>
          <a:p>
            <a:pPr marL="0" indent="0">
              <a:buNone/>
            </a:pPr>
            <a:r>
              <a:rPr lang="ru-RU" sz="2400" b="0" i="0" dirty="0">
                <a:effectLst/>
                <a:latin typeface="Times New Roman"/>
                <a:cs typeface="Times New Roman"/>
              </a:rPr>
              <a:t>Группа скал в </a:t>
            </a:r>
            <a:r>
              <a:rPr lang="ru-RU" sz="2400" b="0" i="0" dirty="0" err="1">
                <a:effectLst/>
                <a:latin typeface="Times New Roman"/>
                <a:cs typeface="Times New Roman"/>
              </a:rPr>
              <a:t>Такмаковском</a:t>
            </a:r>
            <a:r>
              <a:rPr lang="ru-RU" sz="2400" b="0" i="0" dirty="0">
                <a:effectLst/>
                <a:latin typeface="Times New Roman"/>
                <a:cs typeface="Times New Roman"/>
              </a:rPr>
              <a:t> районе «Столбов». Одно из</a:t>
            </a:r>
            <a:r>
              <a:rPr lang="ru-RU" sz="2400" b="1" i="0" dirty="0">
                <a:effectLst/>
                <a:latin typeface="Times New Roman"/>
                <a:cs typeface="Times New Roman"/>
              </a:rPr>
              <a:t> </a:t>
            </a:r>
            <a:r>
              <a:rPr lang="ru-RU" sz="2400" b="0" i="0" dirty="0">
                <a:effectLst/>
                <a:latin typeface="Times New Roman"/>
                <a:cs typeface="Times New Roman"/>
              </a:rPr>
              <a:t>основных мест тренировок и соревнований спортсменов-скалолазов. В группу Воробушки входят: куполообразная вершина – Гнездовье (группа скал, напоминающих сидящих на камнях птиц); по северному склону – малодоступные для восхождения скалы Цыпа и Жаба.</a:t>
            </a:r>
            <a:endParaRPr lang="ru-RU" sz="2400" dirty="0">
              <a:latin typeface="Times New Roman"/>
              <a:cs typeface="Times New Roman"/>
            </a:endParaRPr>
          </a:p>
        </p:txBody>
      </p:sp>
      <p:pic>
        <p:nvPicPr>
          <p:cNvPr id="7" name="Рисунок 6">
            <a:extLst>
              <a:ext uri="{FF2B5EF4-FFF2-40B4-BE49-F238E27FC236}">
                <a16:creationId xmlns:a16="http://schemas.microsoft.com/office/drawing/2014/main" id="{32903E06-C157-4B36-9421-A28EA7AC4EEC}"/>
              </a:ext>
            </a:extLst>
          </p:cNvPr>
          <p:cNvPicPr>
            <a:picLocks noChangeAspect="1"/>
          </p:cNvPicPr>
          <p:nvPr/>
        </p:nvPicPr>
        <p:blipFill rotWithShape="1">
          <a:blip r:embed="rId2">
            <a:extLst>
              <a:ext uri="{28A0092B-C50C-407E-A947-70E740481C1C}">
                <a14:useLocalDpi xmlns:a14="http://schemas.microsoft.com/office/drawing/2010/main" val="0"/>
              </a:ext>
            </a:extLst>
          </a:blip>
          <a:srcRect t="12923" r="-2" b="1640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Рисунок 4">
            <a:extLst>
              <a:ext uri="{FF2B5EF4-FFF2-40B4-BE49-F238E27FC236}">
                <a16:creationId xmlns:a16="http://schemas.microsoft.com/office/drawing/2014/main" id="{9399FF3D-F08D-4060-99F9-6A70C7A3A46D}"/>
              </a:ext>
            </a:extLst>
          </p:cNvPr>
          <p:cNvPicPr>
            <a:picLocks noChangeAspect="1"/>
          </p:cNvPicPr>
          <p:nvPr/>
        </p:nvPicPr>
        <p:blipFill rotWithShape="1">
          <a:blip r:embed="rId3">
            <a:extLst>
              <a:ext uri="{28A0092B-C50C-407E-A947-70E740481C1C}">
                <a14:useLocalDpi xmlns:a14="http://schemas.microsoft.com/office/drawing/2010/main" val="0"/>
              </a:ext>
            </a:extLst>
          </a:blip>
          <a:srcRect t="3350" r="-1" b="34"/>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2786509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4F2DD3A-2BF6-47CF-B08A-D037178DE66B}"/>
              </a:ext>
            </a:extLst>
          </p:cNvPr>
          <p:cNvPicPr>
            <a:picLocks noChangeAspect="1"/>
          </p:cNvPicPr>
          <p:nvPr/>
        </p:nvPicPr>
        <p:blipFill rotWithShape="1">
          <a:blip r:embed="rId2">
            <a:extLst>
              <a:ext uri="{28A0092B-C50C-407E-A947-70E740481C1C}">
                <a14:useLocalDpi xmlns:a14="http://schemas.microsoft.com/office/drawing/2010/main" val="0"/>
              </a:ext>
            </a:extLst>
          </a:blip>
          <a:srcRect t="25385" r="-1" b="3692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F140CFF-489A-4A27-8082-5D458E6CCC3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Дед</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8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F140CFF-489A-4A27-8082-5D458E6CCC37}"/>
              </a:ext>
            </a:extLst>
          </p:cNvPr>
          <p:cNvSpPr>
            <a:spLocks noGrp="1"/>
          </p:cNvSpPr>
          <p:nvPr>
            <p:ph type="title"/>
          </p:nvPr>
        </p:nvSpPr>
        <p:spPr>
          <a:xfrm>
            <a:off x="838200" y="365125"/>
            <a:ext cx="10515600" cy="1325563"/>
          </a:xfrm>
        </p:spPr>
        <p:txBody>
          <a:bodyPr>
            <a:normAutofit/>
          </a:bodyPr>
          <a:lstStyle/>
          <a:p>
            <a:r>
              <a:rPr lang="ru-RU" sz="5400"/>
              <a:t>Дед</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ED0A1E72-AF9E-45B1-90E2-9D187D1B25A7}"/>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ru-RU" sz="2400" b="0" i="0" dirty="0">
                <a:effectLst/>
                <a:latin typeface="Times New Roman"/>
                <a:cs typeface="Times New Roman"/>
              </a:rPr>
              <a:t>Скала Дед также расположена на </a:t>
            </a:r>
            <a:r>
              <a:rPr lang="ru-RU" sz="2400" dirty="0">
                <a:latin typeface="Times New Roman"/>
                <a:cs typeface="Times New Roman"/>
              </a:rPr>
              <a:t>центрально - </a:t>
            </a:r>
            <a:r>
              <a:rPr lang="ru-RU" sz="2400" dirty="0" err="1">
                <a:latin typeface="Times New Roman"/>
                <a:cs typeface="Times New Roman"/>
              </a:rPr>
              <a:t>столбовском</a:t>
            </a:r>
            <a:r>
              <a:rPr lang="ru-RU" sz="2400" b="0" i="0" dirty="0">
                <a:effectLst/>
                <a:latin typeface="Times New Roman"/>
                <a:cs typeface="Times New Roman"/>
              </a:rPr>
              <a:t> плато, к северо-востоку от 1-го Столба. Северная стена Деда заканчивается 40-метровым отвесом, а с юга его высота от подножия составляет 28 метров. Периметр основания – 200 метров. С нижних площадок левого «плеча» скала выглядит, как четко очерченный профиль бородатого деда в шапке-ушанке, что и послужило причиной происхождения ее названия. На «темени» Деда лежит камень, расколотый молнией в 1960 году. Эта скала – одна из самых знаменитых: ее фотографии и другие изображения давно разошлись по всему миру многотысячными тиражами. К вершине скалы ведет пять маршрутов, из которых наибольшей популярностью пользуется ход «Хомутик» – по южной стене через левое «ухо». Первое восхождение на Деда было осуществлено с помощью деревянных подставок еще на заре </a:t>
            </a:r>
            <a:r>
              <a:rPr lang="ru-RU" sz="2400" b="0" i="0" dirty="0" err="1">
                <a:effectLst/>
                <a:latin typeface="Times New Roman"/>
                <a:cs typeface="Times New Roman"/>
              </a:rPr>
              <a:t>столбизма</a:t>
            </a:r>
            <a:r>
              <a:rPr lang="ru-RU" sz="2400" b="0" i="0" dirty="0">
                <a:effectLst/>
                <a:latin typeface="Times New Roman"/>
                <a:cs typeface="Times New Roman"/>
              </a:rPr>
              <a:t>, в 1891 году.</a:t>
            </a:r>
            <a:endParaRPr lang="ru-RU" sz="2400" dirty="0">
              <a:latin typeface="Times New Roman"/>
              <a:cs typeface="Times New Roman"/>
            </a:endParaRPr>
          </a:p>
        </p:txBody>
      </p:sp>
    </p:spTree>
    <p:extLst>
      <p:ext uri="{BB962C8B-B14F-4D97-AF65-F5344CB8AC3E}">
        <p14:creationId xmlns:p14="http://schemas.microsoft.com/office/powerpoint/2010/main" val="3155344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B90B694-1C98-4290-9DDF-11172FC33BA1}"/>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A6986D7-D05D-4E9A-80A5-47E7A74DF05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Бабка и внучка</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10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A6986D7-D05D-4E9A-80A5-47E7A74DF052}"/>
              </a:ext>
            </a:extLst>
          </p:cNvPr>
          <p:cNvSpPr>
            <a:spLocks noGrp="1"/>
          </p:cNvSpPr>
          <p:nvPr>
            <p:ph type="title"/>
          </p:nvPr>
        </p:nvSpPr>
        <p:spPr>
          <a:xfrm>
            <a:off x="630936" y="639520"/>
            <a:ext cx="3429000" cy="1719072"/>
          </a:xfrm>
        </p:spPr>
        <p:txBody>
          <a:bodyPr anchor="b">
            <a:normAutofit/>
          </a:bodyPr>
          <a:lstStyle/>
          <a:p>
            <a:r>
              <a:rPr lang="ru-RU" sz="5400"/>
              <a:t>Бабка и внучка</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21A2073B-3241-400C-88D8-A7BA02F93D7A}"/>
              </a:ext>
            </a:extLst>
          </p:cNvPr>
          <p:cNvSpPr>
            <a:spLocks noGrp="1"/>
          </p:cNvSpPr>
          <p:nvPr>
            <p:ph idx="1"/>
          </p:nvPr>
        </p:nvSpPr>
        <p:spPr>
          <a:xfrm>
            <a:off x="630936" y="2807208"/>
            <a:ext cx="3429000" cy="3410712"/>
          </a:xfrm>
        </p:spPr>
        <p:txBody>
          <a:bodyPr anchor="t">
            <a:normAutofit/>
          </a:bodyPr>
          <a:lstStyle/>
          <a:p>
            <a:pPr marL="0" indent="0">
              <a:buNone/>
            </a:pPr>
            <a:r>
              <a:rPr lang="ru-RU" sz="2400" b="0" i="0" dirty="0">
                <a:effectLst/>
                <a:latin typeface="Times New Roman"/>
                <a:cs typeface="Times New Roman"/>
              </a:rPr>
              <a:t>Скала высотой до 30 м в Эстетическом (Центральном) районе "Столбов". Названа по местоположению рядом со скалой Дед.</a:t>
            </a:r>
            <a:endParaRPr lang="ru-RU" sz="2400" dirty="0">
              <a:latin typeface="Times New Roman"/>
              <a:cs typeface="Times New Roman"/>
            </a:endParaRPr>
          </a:p>
        </p:txBody>
      </p:sp>
      <p:pic>
        <p:nvPicPr>
          <p:cNvPr id="5" name="Рисунок 4">
            <a:extLst>
              <a:ext uri="{FF2B5EF4-FFF2-40B4-BE49-F238E27FC236}">
                <a16:creationId xmlns:a16="http://schemas.microsoft.com/office/drawing/2014/main" id="{20B3EB58-57B1-4275-AD81-87D384E65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133513"/>
            <a:ext cx="6903720" cy="4590973"/>
          </a:xfrm>
          <a:prstGeom prst="rect">
            <a:avLst/>
          </a:prstGeom>
        </p:spPr>
      </p:pic>
    </p:spTree>
    <p:extLst>
      <p:ext uri="{BB962C8B-B14F-4D97-AF65-F5344CB8AC3E}">
        <p14:creationId xmlns:p14="http://schemas.microsoft.com/office/powerpoint/2010/main" val="3459761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951C3488-20F2-47AC-85FC-F1CF7D3C7C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E5218D5-022B-46FB-B3A8-5D898066708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Слоник</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339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E5218D5-022B-46FB-B3A8-5D898066708F}"/>
              </a:ext>
            </a:extLst>
          </p:cNvPr>
          <p:cNvSpPr>
            <a:spLocks noGrp="1"/>
          </p:cNvSpPr>
          <p:nvPr>
            <p:ph type="title"/>
          </p:nvPr>
        </p:nvSpPr>
        <p:spPr>
          <a:xfrm>
            <a:off x="643851" y="355944"/>
            <a:ext cx="4805973" cy="1016379"/>
          </a:xfrm>
        </p:spPr>
        <p:txBody>
          <a:bodyPr anchor="b">
            <a:normAutofit/>
          </a:bodyPr>
          <a:lstStyle/>
          <a:p>
            <a:r>
              <a:rPr lang="ru-RU" sz="5400"/>
              <a:t>Слоник</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134E92EB-4808-434D-925C-CC3CBD9E5CF5}"/>
              </a:ext>
            </a:extLst>
          </p:cNvPr>
          <p:cNvSpPr>
            <a:spLocks noGrp="1"/>
          </p:cNvSpPr>
          <p:nvPr>
            <p:ph idx="1"/>
          </p:nvPr>
        </p:nvSpPr>
        <p:spPr>
          <a:xfrm>
            <a:off x="320970" y="1718091"/>
            <a:ext cx="7311531" cy="4051566"/>
          </a:xfrm>
        </p:spPr>
        <p:txBody>
          <a:bodyPr vert="horz" lIns="91440" tIns="45720" rIns="91440" bIns="45720" rtlCol="0" anchor="t">
            <a:noAutofit/>
          </a:bodyPr>
          <a:lstStyle/>
          <a:p>
            <a:pPr marL="0" indent="0">
              <a:buNone/>
            </a:pPr>
            <a:r>
              <a:rPr lang="ru-RU" sz="2200" b="0" i="0" dirty="0">
                <a:effectLst/>
                <a:latin typeface="Times New Roman"/>
                <a:cs typeface="Times New Roman"/>
              </a:rPr>
              <a:t>Несмотря на сравнительно малые размеры, Слоник – один из самых знаменитых камней Центральных Столбов. Слоник находится у западного подножия 1-го Столба и встречает путешественников, пришедших по </a:t>
            </a:r>
            <a:r>
              <a:rPr lang="ru-RU" sz="2200" b="0" i="0" dirty="0" err="1">
                <a:effectLst/>
                <a:latin typeface="Times New Roman"/>
                <a:cs typeface="Times New Roman"/>
              </a:rPr>
              <a:t>Лалетинской</a:t>
            </a:r>
            <a:r>
              <a:rPr lang="ru-RU" sz="2200" b="0" i="0" dirty="0">
                <a:effectLst/>
                <a:latin typeface="Times New Roman"/>
                <a:cs typeface="Times New Roman"/>
              </a:rPr>
              <a:t> тропе. Камень представляет собой вытянутую с юга на запад сиенитовую отдельность и по форме действительно напоминает лежащего слоненка. Слоник является своеобразным тренажером как для начинающих, так и для асов скалолазания – на нем насчитывается 20 (!) маршрутов (лазов, ходов) самой разной категории сложности. Его восточная сторона, практически гладкая наклонная поверхность – один из самых популярных «полигонов» для отработки приемов восхождения. Впервые Слоник был покорен в 1886 году с помощью ствола дерева, прислоненного к восточной «катушке».</a:t>
            </a:r>
            <a:endParaRPr lang="ru-RU" sz="2200" dirty="0">
              <a:latin typeface="Times New Roman"/>
              <a:cs typeface="Times New Roman"/>
            </a:endParaRPr>
          </a:p>
        </p:txBody>
      </p:sp>
      <p:pic>
        <p:nvPicPr>
          <p:cNvPr id="5" name="Рисунок 4">
            <a:extLst>
              <a:ext uri="{FF2B5EF4-FFF2-40B4-BE49-F238E27FC236}">
                <a16:creationId xmlns:a16="http://schemas.microsoft.com/office/drawing/2014/main" id="{FBBF13A5-0E2E-4082-AD81-66CBCD80B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335" y="704656"/>
            <a:ext cx="3723208" cy="5577840"/>
          </a:xfrm>
          <a:prstGeom prst="rect">
            <a:avLst/>
          </a:prstGeom>
        </p:spPr>
      </p:pic>
    </p:spTree>
    <p:extLst>
      <p:ext uri="{BB962C8B-B14F-4D97-AF65-F5344CB8AC3E}">
        <p14:creationId xmlns:p14="http://schemas.microsoft.com/office/powerpoint/2010/main" val="894222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DB19F75-E320-4DB0-9384-75E5B882C342}"/>
              </a:ext>
            </a:extLst>
          </p:cNvPr>
          <p:cNvPicPr>
            <a:picLocks noChangeAspect="1"/>
          </p:cNvPicPr>
          <p:nvPr/>
        </p:nvPicPr>
        <p:blipFill rotWithShape="1">
          <a:blip r:embed="rId2">
            <a:extLst>
              <a:ext uri="{28A0092B-C50C-407E-A947-70E740481C1C}">
                <a14:useLocalDpi xmlns:a14="http://schemas.microsoft.com/office/drawing/2010/main" val="0"/>
              </a:ext>
            </a:extLst>
          </a:blip>
          <a:srcRect t="17816" r="-1" b="40970"/>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060DD99E-CCF9-43C5-BDD4-24BA279138BC}"/>
              </a:ext>
            </a:extLst>
          </p:cNvPr>
          <p:cNvSpPr>
            <a:spLocks noGrp="1"/>
          </p:cNvSpPr>
          <p:nvPr>
            <p:ph type="title"/>
          </p:nvPr>
        </p:nvSpPr>
        <p:spPr>
          <a:xfrm>
            <a:off x="618062" y="4185749"/>
            <a:ext cx="9265771" cy="622836"/>
          </a:xfrm>
        </p:spPr>
        <p:txBody>
          <a:bodyPr>
            <a:normAutofit/>
          </a:bodyPr>
          <a:lstStyle/>
          <a:p>
            <a:r>
              <a:rPr lang="ru-RU" sz="3600"/>
              <a:t>Колокольня</a:t>
            </a:r>
          </a:p>
        </p:txBody>
      </p:sp>
      <p:sp>
        <p:nvSpPr>
          <p:cNvPr id="3" name="Объект 2">
            <a:extLst>
              <a:ext uri="{FF2B5EF4-FFF2-40B4-BE49-F238E27FC236}">
                <a16:creationId xmlns:a16="http://schemas.microsoft.com/office/drawing/2014/main" id="{A69DED14-4F2F-41C8-8A60-65D60084B6B1}"/>
              </a:ext>
            </a:extLst>
          </p:cNvPr>
          <p:cNvSpPr>
            <a:spLocks noGrp="1"/>
          </p:cNvSpPr>
          <p:nvPr>
            <p:ph idx="1"/>
          </p:nvPr>
        </p:nvSpPr>
        <p:spPr>
          <a:xfrm>
            <a:off x="618063" y="4856921"/>
            <a:ext cx="9565028" cy="1249240"/>
          </a:xfrm>
        </p:spPr>
        <p:txBody>
          <a:bodyPr vert="horz" lIns="91440" tIns="45720" rIns="91440" bIns="45720" rtlCol="0" anchor="t">
            <a:normAutofit/>
          </a:bodyPr>
          <a:lstStyle/>
          <a:p>
            <a:pPr marL="0" indent="0">
              <a:buNone/>
            </a:pPr>
            <a:r>
              <a:rPr lang="ru-RU" sz="2400" b="0" i="0" dirty="0">
                <a:effectLst/>
                <a:latin typeface="Times New Roman"/>
                <a:cs typeface="Times New Roman"/>
              </a:rPr>
              <a:t>Скала в </a:t>
            </a:r>
            <a:r>
              <a:rPr lang="ru-RU" sz="2400" b="0" i="0" err="1">
                <a:effectLst/>
                <a:latin typeface="Times New Roman"/>
                <a:cs typeface="Times New Roman"/>
              </a:rPr>
              <a:t>Калтатском</a:t>
            </a:r>
            <a:r>
              <a:rPr lang="ru-RU" sz="2400" b="0" i="0" dirty="0">
                <a:effectLst/>
                <a:latin typeface="Times New Roman"/>
                <a:cs typeface="Times New Roman"/>
              </a:rPr>
              <a:t> районе заповедника с двумя остроконечными вершинами, сложная и опасная для лазания. Высота 60-70 м.</a:t>
            </a:r>
            <a:endParaRPr lang="ru-RU" sz="2400" dirty="0">
              <a:latin typeface="Times New Roman"/>
              <a:cs typeface="Times New Roman"/>
            </a:endParaRPr>
          </a:p>
        </p:txBody>
      </p:sp>
    </p:spTree>
    <p:extLst>
      <p:ext uri="{BB962C8B-B14F-4D97-AF65-F5344CB8AC3E}">
        <p14:creationId xmlns:p14="http://schemas.microsoft.com/office/powerpoint/2010/main" val="386206775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74BD42-2869-46C2-B6F0-7D8AA1D7BB65}"/>
              </a:ext>
            </a:extLst>
          </p:cNvPr>
          <p:cNvSpPr>
            <a:spLocks noGrp="1"/>
          </p:cNvSpPr>
          <p:nvPr>
            <p:ph type="title"/>
          </p:nvPr>
        </p:nvSpPr>
        <p:spPr>
          <a:xfrm>
            <a:off x="1653363" y="365760"/>
            <a:ext cx="9367203" cy="1188720"/>
          </a:xfrm>
        </p:spPr>
        <p:txBody>
          <a:bodyPr>
            <a:normAutofit/>
          </a:bodyPr>
          <a:lstStyle/>
          <a:p>
            <a:r>
              <a:rPr lang="ru-RU" dirty="0">
                <a:cs typeface="Calibri Light"/>
              </a:rPr>
              <a:t>История</a:t>
            </a:r>
            <a:endParaRPr lang="ru-RU"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07D21D19-7212-4981-994E-AAB47CF80903}"/>
              </a:ext>
            </a:extLst>
          </p:cNvPr>
          <p:cNvSpPr>
            <a:spLocks noGrp="1"/>
          </p:cNvSpPr>
          <p:nvPr>
            <p:ph idx="1"/>
          </p:nvPr>
        </p:nvSpPr>
        <p:spPr>
          <a:xfrm>
            <a:off x="1653363" y="2176272"/>
            <a:ext cx="9367204" cy="4041648"/>
          </a:xfrm>
        </p:spPr>
        <p:txBody>
          <a:bodyPr anchor="t">
            <a:normAutofit/>
          </a:bodyPr>
          <a:lstStyle/>
          <a:p>
            <a:pPr marL="0" indent="0">
              <a:buNone/>
            </a:pPr>
            <a:r>
              <a:rPr lang="ru-RU" sz="2400"/>
              <a:t>В 1952 году была основана всесоюзная турбаза «Столбы».</a:t>
            </a:r>
          </a:p>
          <a:p>
            <a:pPr marL="0" indent="0">
              <a:buNone/>
            </a:pPr>
            <a:r>
              <a:rPr lang="ru-RU" sz="2400"/>
              <a:t>В 1973 году на северо-западном склоне Такмаковской гривы была введена в эксплуатацию канатно-кресельная дорога «Бобровый лог».</a:t>
            </a:r>
          </a:p>
          <a:p>
            <a:pPr marL="0" indent="0">
              <a:buNone/>
            </a:pPr>
            <a:r>
              <a:rPr lang="ru-RU" sz="2400"/>
              <a:t>В 2019 году Постановлением Правительства РФ от 28.11.19 заповедник «Столбы» преобразован в национальный парк «Красноярские Столбы». </a:t>
            </a:r>
          </a:p>
        </p:txBody>
      </p:sp>
    </p:spTree>
    <p:extLst>
      <p:ext uri="{BB962C8B-B14F-4D97-AF65-F5344CB8AC3E}">
        <p14:creationId xmlns:p14="http://schemas.microsoft.com/office/powerpoint/2010/main" val="4214433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3357B823-0965-4078-821B-14C87E8A87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089" b="203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F18C1D7-ADD8-4469-AFB3-7ACB6B2A559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Ермак</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567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F18C1D7-ADD8-4469-AFB3-7ACB6B2A5590}"/>
              </a:ext>
            </a:extLst>
          </p:cNvPr>
          <p:cNvSpPr>
            <a:spLocks noGrp="1"/>
          </p:cNvSpPr>
          <p:nvPr>
            <p:ph type="title"/>
          </p:nvPr>
        </p:nvSpPr>
        <p:spPr>
          <a:xfrm>
            <a:off x="630936" y="640080"/>
            <a:ext cx="4818888" cy="1481328"/>
          </a:xfrm>
        </p:spPr>
        <p:txBody>
          <a:bodyPr anchor="b">
            <a:normAutofit/>
          </a:bodyPr>
          <a:lstStyle/>
          <a:p>
            <a:r>
              <a:rPr lang="ru-RU" sz="5400"/>
              <a:t>Ермак</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F0F0F10E-4633-4624-AD18-694B2E1423CA}"/>
              </a:ext>
            </a:extLst>
          </p:cNvPr>
          <p:cNvSpPr>
            <a:spLocks noGrp="1"/>
          </p:cNvSpPr>
          <p:nvPr>
            <p:ph idx="1"/>
          </p:nvPr>
        </p:nvSpPr>
        <p:spPr>
          <a:xfrm>
            <a:off x="630936" y="2660904"/>
            <a:ext cx="4818888" cy="3547872"/>
          </a:xfrm>
        </p:spPr>
        <p:txBody>
          <a:bodyPr anchor="t">
            <a:normAutofit/>
          </a:bodyPr>
          <a:lstStyle/>
          <a:p>
            <a:pPr marL="0" indent="0">
              <a:buNone/>
            </a:pPr>
            <a:r>
              <a:rPr lang="ru-RU" sz="2400" b="0" i="0" dirty="0">
                <a:effectLst/>
                <a:latin typeface="Times New Roman"/>
                <a:cs typeface="Times New Roman"/>
              </a:rPr>
              <a:t>Скала в </a:t>
            </a:r>
            <a:r>
              <a:rPr lang="ru-RU" sz="2400" b="0" i="0" dirty="0" err="1">
                <a:effectLst/>
                <a:latin typeface="Times New Roman"/>
                <a:cs typeface="Times New Roman"/>
              </a:rPr>
              <a:t>Такмаковском</a:t>
            </a:r>
            <a:r>
              <a:rPr lang="ru-RU" sz="2400" b="0" i="0" dirty="0">
                <a:effectLst/>
                <a:latin typeface="Times New Roman"/>
                <a:cs typeface="Times New Roman"/>
              </a:rPr>
              <a:t> районе заповедника. Подъем на Ермак не слишком крутой и довольно ровный. Ермак состоит из трех больших скал. Подняться на самую высокую можно без особых усилий.</a:t>
            </a:r>
            <a:endParaRPr lang="ru-RU" sz="2400" dirty="0">
              <a:latin typeface="Times New Roman"/>
              <a:cs typeface="Times New Roman"/>
            </a:endParaRPr>
          </a:p>
        </p:txBody>
      </p:sp>
      <p:pic>
        <p:nvPicPr>
          <p:cNvPr id="5" name="Рисунок 4">
            <a:extLst>
              <a:ext uri="{FF2B5EF4-FFF2-40B4-BE49-F238E27FC236}">
                <a16:creationId xmlns:a16="http://schemas.microsoft.com/office/drawing/2014/main" id="{EC271F3C-C902-4554-8616-135DF6927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791305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гора, небо, внешний, скала&#10;&#10;Автоматически созданное описание">
            <a:extLst>
              <a:ext uri="{FF2B5EF4-FFF2-40B4-BE49-F238E27FC236}">
                <a16:creationId xmlns:a16="http://schemas.microsoft.com/office/drawing/2014/main" id="{D191C633-38A3-4E5B-95FD-97636E4CB0EA}"/>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2" name="Заголовок 1">
            <a:extLst>
              <a:ext uri="{FF2B5EF4-FFF2-40B4-BE49-F238E27FC236}">
                <a16:creationId xmlns:a16="http://schemas.microsoft.com/office/drawing/2014/main" id="{0DC63A82-FD88-4ACF-8620-F4A78784254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600" b="1" dirty="0" err="1">
                <a:solidFill>
                  <a:srgbClr val="FFFFFF"/>
                </a:solidFill>
              </a:rPr>
              <a:t>Спасибо</a:t>
            </a:r>
            <a:r>
              <a:rPr lang="en-US" sz="6600" b="1" dirty="0">
                <a:solidFill>
                  <a:srgbClr val="FFFFFF"/>
                </a:solidFill>
              </a:rPr>
              <a:t> </a:t>
            </a:r>
            <a:r>
              <a:rPr lang="en-US" sz="6600" b="1" dirty="0" err="1">
                <a:solidFill>
                  <a:srgbClr val="FFFFFF"/>
                </a:solidFill>
              </a:rPr>
              <a:t>за</a:t>
            </a:r>
            <a:r>
              <a:rPr lang="en-US" sz="6600" b="1" dirty="0">
                <a:solidFill>
                  <a:srgbClr val="FFFFFF"/>
                </a:solidFill>
              </a:rPr>
              <a:t> </a:t>
            </a:r>
            <a:r>
              <a:rPr lang="en-US" sz="6600" b="1" dirty="0" err="1">
                <a:solidFill>
                  <a:srgbClr val="FFFFFF"/>
                </a:solidFill>
              </a:rPr>
              <a:t>внимание</a:t>
            </a:r>
            <a:r>
              <a:rPr lang="en-US" sz="6600" b="1" dirty="0">
                <a:solidFill>
                  <a:srgbClr val="FFFFFF"/>
                </a:solidFill>
              </a:rPr>
              <a:t>!</a:t>
            </a:r>
            <a:endParaRPr lang="en-US" sz="6600" b="1">
              <a:solidFill>
                <a:srgbClr val="FFFFFF"/>
              </a:solidFill>
              <a:cs typeface="Calibri Light"/>
            </a:endParaRPr>
          </a:p>
        </p:txBody>
      </p:sp>
    </p:spTree>
    <p:extLst>
      <p:ext uri="{BB962C8B-B14F-4D97-AF65-F5344CB8AC3E}">
        <p14:creationId xmlns:p14="http://schemas.microsoft.com/office/powerpoint/2010/main" val="363599434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Рисунок 3" descr="Изображение выглядит как дерево, внешний, небо, гора&#10;&#10;Автоматически созданное описание">
            <a:extLst>
              <a:ext uri="{FF2B5EF4-FFF2-40B4-BE49-F238E27FC236}">
                <a16:creationId xmlns:a16="http://schemas.microsoft.com/office/drawing/2014/main" id="{11F5BA3C-272C-46D8-8335-1657E2DB3E82}"/>
              </a:ext>
            </a:extLst>
          </p:cNvPr>
          <p:cNvPicPr>
            <a:picLocks noChangeAspect="1"/>
          </p:cNvPicPr>
          <p:nvPr/>
        </p:nvPicPr>
        <p:blipFill rotWithShape="1">
          <a:blip r:embed="rId2"/>
          <a:srcRect t="22661" r="-1" b="-1"/>
          <a:stretch/>
        </p:blipFill>
        <p:spPr>
          <a:xfrm>
            <a:off x="20" y="10"/>
            <a:ext cx="12188932" cy="6857990"/>
          </a:xfrm>
          <a:prstGeom prst="rect">
            <a:avLst/>
          </a:prstGeom>
        </p:spPr>
      </p:pic>
      <p:sp>
        <p:nvSpPr>
          <p:cNvPr id="12" name="Freeform: Shape 7">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F2859222-47D4-4FE7-B043-5523612ADB97}"/>
              </a:ext>
            </a:extLst>
          </p:cNvPr>
          <p:cNvSpPr>
            <a:spLocks noGrp="1"/>
          </p:cNvSpPr>
          <p:nvPr>
            <p:ph idx="1"/>
          </p:nvPr>
        </p:nvSpPr>
        <p:spPr>
          <a:xfrm>
            <a:off x="618063" y="4310582"/>
            <a:ext cx="9780688" cy="1795579"/>
          </a:xfrm>
        </p:spPr>
        <p:txBody>
          <a:bodyPr vert="horz" lIns="91440" tIns="45720" rIns="91440" bIns="45720" rtlCol="0" anchor="t">
            <a:noAutofit/>
          </a:bodyPr>
          <a:lstStyle/>
          <a:p>
            <a:pPr marL="0" indent="0">
              <a:buNone/>
            </a:pPr>
            <a:r>
              <a:rPr lang="ru-RU" sz="2400" b="0" i="0" dirty="0">
                <a:effectLst/>
              </a:rPr>
              <a:t>Свое название </a:t>
            </a:r>
            <a:r>
              <a:rPr lang="ru-RU" sz="2400" b="0" i="0" err="1">
                <a:effectLst/>
              </a:rPr>
              <a:t>нацпарк</a:t>
            </a:r>
            <a:r>
              <a:rPr lang="ru-RU" sz="2400" b="0" i="0" dirty="0">
                <a:effectLst/>
              </a:rPr>
              <a:t> получил не случайно. Основной достопримечательностью территории Саянских отрогов стали сиенитовые скалы, по велению природы принявшие облик исполинских великанов с угадываемыми очертаниями людей, животных и мифологических существ, с уникальной структурой ходов и лазов. </a:t>
            </a:r>
            <a:endParaRPr lang="ru-RU" sz="2400">
              <a:cs typeface="Calibri"/>
            </a:endParaRPr>
          </a:p>
        </p:txBody>
      </p:sp>
    </p:spTree>
    <p:extLst>
      <p:ext uri="{BB962C8B-B14F-4D97-AF65-F5344CB8AC3E}">
        <p14:creationId xmlns:p14="http://schemas.microsoft.com/office/powerpoint/2010/main" val="101940745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C1FDF9-3304-4D1C-910B-263CAC324B8E}"/>
              </a:ext>
            </a:extLst>
          </p:cNvPr>
          <p:cNvSpPr>
            <a:spLocks noGrp="1"/>
          </p:cNvSpPr>
          <p:nvPr>
            <p:ph type="title"/>
          </p:nvPr>
        </p:nvSpPr>
        <p:spPr>
          <a:xfrm>
            <a:off x="4965430" y="629268"/>
            <a:ext cx="6586491" cy="1286160"/>
          </a:xfrm>
        </p:spPr>
        <p:txBody>
          <a:bodyPr anchor="b">
            <a:noAutofit/>
          </a:bodyPr>
          <a:lstStyle/>
          <a:p>
            <a:r>
              <a:rPr lang="ru-RU" dirty="0"/>
              <a:t>Территориальное устройство</a:t>
            </a:r>
            <a:endParaRPr lang="ru-RU" dirty="0">
              <a:cs typeface="Calibri Light"/>
            </a:endParaRPr>
          </a:p>
        </p:txBody>
      </p:sp>
      <p:sp>
        <p:nvSpPr>
          <p:cNvPr id="3" name="Объект 2">
            <a:extLst>
              <a:ext uri="{FF2B5EF4-FFF2-40B4-BE49-F238E27FC236}">
                <a16:creationId xmlns:a16="http://schemas.microsoft.com/office/drawing/2014/main" id="{F344ECD3-8950-449E-BE93-1B829EAB281B}"/>
              </a:ext>
            </a:extLst>
          </p:cNvPr>
          <p:cNvSpPr>
            <a:spLocks noGrp="1"/>
          </p:cNvSpPr>
          <p:nvPr>
            <p:ph idx="1"/>
          </p:nvPr>
        </p:nvSpPr>
        <p:spPr>
          <a:xfrm>
            <a:off x="4965431" y="2438400"/>
            <a:ext cx="6586489" cy="3785419"/>
          </a:xfrm>
        </p:spPr>
        <p:txBody>
          <a:bodyPr vert="horz" lIns="91440" tIns="45720" rIns="91440" bIns="45720" rtlCol="0" anchor="t">
            <a:normAutofit/>
          </a:bodyPr>
          <a:lstStyle/>
          <a:p>
            <a:pPr marL="0" indent="0">
              <a:buNone/>
            </a:pPr>
            <a:r>
              <a:rPr lang="ru-RU" dirty="0"/>
              <a:t>Рекреационная зона – 4,8% (2,26 тыс. га)</a:t>
            </a:r>
            <a:endParaRPr lang="ru-RU">
              <a:cs typeface="Calibri"/>
            </a:endParaRPr>
          </a:p>
          <a:p>
            <a:pPr marL="0" indent="0">
              <a:buNone/>
            </a:pPr>
            <a:r>
              <a:rPr lang="ru-RU" dirty="0"/>
              <a:t>Заповедная зона – 89,6% (43,16 тыс. га)</a:t>
            </a:r>
            <a:endParaRPr lang="ru-RU">
              <a:cs typeface="Calibri"/>
            </a:endParaRPr>
          </a:p>
          <a:p>
            <a:pPr marL="0" indent="0">
              <a:buNone/>
            </a:pPr>
            <a:r>
              <a:rPr lang="ru-RU" dirty="0"/>
              <a:t>Зона особой охраны – 5,6% (2,64 тыс. га)</a:t>
            </a:r>
            <a:endParaRPr lang="ru-RU">
              <a:cs typeface="Calibri"/>
            </a:endParaRPr>
          </a:p>
          <a:p>
            <a:pPr marL="0" indent="0">
              <a:buNone/>
            </a:pPr>
            <a:endParaRPr lang="ru-RU" sz="2000"/>
          </a:p>
        </p:txBody>
      </p:sp>
      <p:pic>
        <p:nvPicPr>
          <p:cNvPr id="4" name="Рисунок 4" descr="Изображение выглядит как карта&#10;&#10;Автоматически созданное описание">
            <a:extLst>
              <a:ext uri="{FF2B5EF4-FFF2-40B4-BE49-F238E27FC236}">
                <a16:creationId xmlns:a16="http://schemas.microsoft.com/office/drawing/2014/main" id="{2D55723A-8554-4469-B549-531E9B38ED4F}"/>
              </a:ext>
            </a:extLst>
          </p:cNvPr>
          <p:cNvPicPr>
            <a:picLocks noChangeAspect="1"/>
          </p:cNvPicPr>
          <p:nvPr/>
        </p:nvPicPr>
        <p:blipFill rotWithShape="1">
          <a:blip r:embed="rId2"/>
          <a:srcRect l="8760" r="1116"/>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6C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518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4" descr="Изображение выглядит как текст, дерево, внешний, знак&#10;&#10;Автоматически созданное описание">
            <a:extLst>
              <a:ext uri="{FF2B5EF4-FFF2-40B4-BE49-F238E27FC236}">
                <a16:creationId xmlns:a16="http://schemas.microsoft.com/office/drawing/2014/main" id="{D429EF7A-3E34-42DF-8027-0BC881B43AA2}"/>
              </a:ext>
            </a:extLst>
          </p:cNvPr>
          <p:cNvPicPr>
            <a:picLocks noChangeAspect="1"/>
          </p:cNvPicPr>
          <p:nvPr/>
        </p:nvPicPr>
        <p:blipFill rotWithShape="1">
          <a:blip r:embed="rId2">
            <a:alphaModFix/>
          </a:blip>
          <a:srcRect l="15814" r="14258"/>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Заголовок 1">
            <a:extLst>
              <a:ext uri="{FF2B5EF4-FFF2-40B4-BE49-F238E27FC236}">
                <a16:creationId xmlns:a16="http://schemas.microsoft.com/office/drawing/2014/main" id="{88346343-C2C8-4DBE-858F-94025063F33F}"/>
              </a:ext>
            </a:extLst>
          </p:cNvPr>
          <p:cNvSpPr>
            <a:spLocks noGrp="1"/>
          </p:cNvSpPr>
          <p:nvPr>
            <p:ph type="title"/>
          </p:nvPr>
        </p:nvSpPr>
        <p:spPr>
          <a:xfrm>
            <a:off x="804998" y="482143"/>
            <a:ext cx="4803636" cy="1311664"/>
          </a:xfrm>
        </p:spPr>
        <p:txBody>
          <a:bodyPr>
            <a:normAutofit/>
          </a:bodyPr>
          <a:lstStyle/>
          <a:p>
            <a:r>
              <a:rPr lang="ru-RU">
                <a:solidFill>
                  <a:srgbClr val="000000"/>
                </a:solidFill>
              </a:rPr>
              <a:t>Туристические маршруты</a:t>
            </a:r>
          </a:p>
        </p:txBody>
      </p:sp>
      <p:sp>
        <p:nvSpPr>
          <p:cNvPr id="3" name="Объект 2">
            <a:extLst>
              <a:ext uri="{FF2B5EF4-FFF2-40B4-BE49-F238E27FC236}">
                <a16:creationId xmlns:a16="http://schemas.microsoft.com/office/drawing/2014/main" id="{76B2201D-8ACB-4300-98FD-9A1342425AF2}"/>
              </a:ext>
            </a:extLst>
          </p:cNvPr>
          <p:cNvSpPr>
            <a:spLocks noGrp="1"/>
          </p:cNvSpPr>
          <p:nvPr>
            <p:ph idx="1"/>
          </p:nvPr>
        </p:nvSpPr>
        <p:spPr>
          <a:xfrm>
            <a:off x="804997" y="1797691"/>
            <a:ext cx="5109369" cy="4852753"/>
          </a:xfrm>
        </p:spPr>
        <p:txBody>
          <a:bodyPr vert="horz" lIns="91440" tIns="45720" rIns="91440" bIns="45720" rtlCol="0" anchor="ctr">
            <a:noAutofit/>
          </a:bodyPr>
          <a:lstStyle/>
          <a:p>
            <a:pPr marL="0" indent="0">
              <a:buNone/>
            </a:pPr>
            <a:r>
              <a:rPr lang="ru-RU" sz="2200" dirty="0">
                <a:solidFill>
                  <a:srgbClr val="000000"/>
                </a:solidFill>
              </a:rPr>
              <a:t>«Путь к Ермаку» – 4км</a:t>
            </a:r>
            <a:endParaRPr lang="ru-RU" sz="2200">
              <a:solidFill>
                <a:srgbClr val="000000"/>
              </a:solidFill>
              <a:cs typeface="Calibri"/>
            </a:endParaRPr>
          </a:p>
          <a:p>
            <a:pPr marL="0" indent="0">
              <a:buNone/>
            </a:pPr>
            <a:r>
              <a:rPr lang="ru-RU" sz="2200" dirty="0">
                <a:solidFill>
                  <a:srgbClr val="000000"/>
                </a:solidFill>
              </a:rPr>
              <a:t>«Путешествие к Китайской стенке» - 5км</a:t>
            </a:r>
            <a:endParaRPr lang="ru-RU" sz="2200">
              <a:solidFill>
                <a:srgbClr val="000000"/>
              </a:solidFill>
              <a:cs typeface="Calibri"/>
            </a:endParaRPr>
          </a:p>
          <a:p>
            <a:pPr marL="0" indent="0">
              <a:buNone/>
            </a:pPr>
            <a:r>
              <a:rPr lang="ru-RU" sz="2200" dirty="0">
                <a:solidFill>
                  <a:srgbClr val="000000"/>
                </a:solidFill>
              </a:rPr>
              <a:t>Познавательная </a:t>
            </a:r>
            <a:r>
              <a:rPr lang="ru-RU" sz="2200" dirty="0" err="1">
                <a:solidFill>
                  <a:srgbClr val="000000"/>
                </a:solidFill>
              </a:rPr>
              <a:t>экотропа</a:t>
            </a:r>
            <a:r>
              <a:rPr lang="ru-RU" sz="2200" dirty="0">
                <a:solidFill>
                  <a:srgbClr val="000000"/>
                </a:solidFill>
              </a:rPr>
              <a:t> «Книга природы» – 2,5км</a:t>
            </a:r>
            <a:endParaRPr lang="ru-RU" sz="2200">
              <a:solidFill>
                <a:srgbClr val="000000"/>
              </a:solidFill>
              <a:cs typeface="Calibri"/>
            </a:endParaRPr>
          </a:p>
          <a:p>
            <a:pPr marL="0" indent="0">
              <a:buNone/>
            </a:pPr>
            <a:r>
              <a:rPr lang="ru-RU" sz="2200" dirty="0" err="1">
                <a:solidFill>
                  <a:srgbClr val="000000"/>
                </a:solidFill>
              </a:rPr>
              <a:t>Лалетинская</a:t>
            </a:r>
            <a:r>
              <a:rPr lang="ru-RU" sz="2200" dirty="0">
                <a:solidFill>
                  <a:srgbClr val="000000"/>
                </a:solidFill>
              </a:rPr>
              <a:t> дорога – 10км</a:t>
            </a:r>
            <a:endParaRPr lang="ru-RU" sz="2200">
              <a:solidFill>
                <a:srgbClr val="000000"/>
              </a:solidFill>
              <a:cs typeface="Calibri"/>
            </a:endParaRPr>
          </a:p>
          <a:p>
            <a:pPr marL="0" indent="0">
              <a:buNone/>
            </a:pPr>
            <a:r>
              <a:rPr lang="ru-RU" sz="2200" dirty="0">
                <a:solidFill>
                  <a:srgbClr val="000000"/>
                </a:solidFill>
              </a:rPr>
              <a:t>«На встречу с Манской бабой» – 16км</a:t>
            </a:r>
            <a:endParaRPr lang="ru-RU" sz="2200">
              <a:solidFill>
                <a:srgbClr val="000000"/>
              </a:solidFill>
              <a:cs typeface="Calibri"/>
            </a:endParaRPr>
          </a:p>
          <a:p>
            <a:pPr marL="0" indent="0">
              <a:buNone/>
            </a:pPr>
            <a:r>
              <a:rPr lang="ru-RU" sz="2200" dirty="0">
                <a:solidFill>
                  <a:srgbClr val="000000"/>
                </a:solidFill>
              </a:rPr>
              <a:t>«Природа – великий скульптор» – 13км</a:t>
            </a:r>
            <a:endParaRPr lang="ru-RU" sz="2200">
              <a:solidFill>
                <a:srgbClr val="000000"/>
              </a:solidFill>
              <a:cs typeface="Calibri"/>
            </a:endParaRPr>
          </a:p>
          <a:p>
            <a:pPr marL="0" indent="0">
              <a:buNone/>
            </a:pPr>
            <a:r>
              <a:rPr lang="ru-RU" sz="2200" dirty="0">
                <a:solidFill>
                  <a:srgbClr val="000000"/>
                </a:solidFill>
              </a:rPr>
              <a:t>«Сказка заповедного леса» – 16км</a:t>
            </a:r>
            <a:endParaRPr lang="ru-RU" sz="2200">
              <a:solidFill>
                <a:srgbClr val="000000"/>
              </a:solidFill>
              <a:cs typeface="Calibri"/>
            </a:endParaRPr>
          </a:p>
          <a:p>
            <a:pPr marL="0" indent="0">
              <a:buNone/>
            </a:pPr>
            <a:r>
              <a:rPr lang="ru-RU" sz="2200" dirty="0">
                <a:solidFill>
                  <a:srgbClr val="000000"/>
                </a:solidFill>
              </a:rPr>
              <a:t>«Встреча с </a:t>
            </a:r>
            <a:r>
              <a:rPr lang="ru-RU" sz="2200" dirty="0" err="1">
                <a:solidFill>
                  <a:srgbClr val="000000"/>
                </a:solidFill>
              </a:rPr>
              <a:t>Такмаком</a:t>
            </a:r>
            <a:r>
              <a:rPr lang="ru-RU" sz="2200" dirty="0">
                <a:solidFill>
                  <a:srgbClr val="000000"/>
                </a:solidFill>
              </a:rPr>
              <a:t>» – 4км</a:t>
            </a:r>
            <a:endParaRPr lang="ru-RU" sz="2200">
              <a:solidFill>
                <a:srgbClr val="000000"/>
              </a:solidFill>
              <a:cs typeface="Calibri"/>
            </a:endParaRPr>
          </a:p>
          <a:p>
            <a:pPr marL="0" indent="0">
              <a:buNone/>
            </a:pPr>
            <a:endParaRPr lang="ru-RU" sz="2000">
              <a:solidFill>
                <a:srgbClr val="000000"/>
              </a:solidFill>
            </a:endParaRPr>
          </a:p>
        </p:txBody>
      </p:sp>
    </p:spTree>
    <p:extLst>
      <p:ext uri="{BB962C8B-B14F-4D97-AF65-F5344CB8AC3E}">
        <p14:creationId xmlns:p14="http://schemas.microsoft.com/office/powerpoint/2010/main" val="3944038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D53D45-4A97-44EA-9A69-0C83120D9CB9}"/>
              </a:ext>
            </a:extLst>
          </p:cNvPr>
          <p:cNvSpPr>
            <a:spLocks noGrp="1"/>
          </p:cNvSpPr>
          <p:nvPr>
            <p:ph type="title"/>
          </p:nvPr>
        </p:nvSpPr>
        <p:spPr>
          <a:xfrm>
            <a:off x="3364302" y="2346450"/>
            <a:ext cx="5463397" cy="1564716"/>
          </a:xfrm>
        </p:spPr>
        <p:txBody>
          <a:bodyPr vert="horz" lIns="91440" tIns="45720" rIns="91440" bIns="45720" rtlCol="0" anchor="b">
            <a:normAutofit/>
          </a:bodyPr>
          <a:lstStyle/>
          <a:p>
            <a:pPr algn="ctr"/>
            <a:r>
              <a:rPr lang="en-US" sz="6600" kern="1200" dirty="0" err="1">
                <a:latin typeface="+mj-lt"/>
                <a:ea typeface="+mj-ea"/>
                <a:cs typeface="+mj-cs"/>
              </a:rPr>
              <a:t>Скалы</a:t>
            </a:r>
            <a:endParaRPr lang="ru-RU" sz="6600" dirty="0" err="1">
              <a:ea typeface="+mj-ea"/>
              <a:cs typeface="+mj-cs"/>
            </a:endParaRPr>
          </a:p>
        </p:txBody>
      </p:sp>
      <p:sp>
        <p:nvSpPr>
          <p:cNvPr id="7"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3"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405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4" descr="Изображение выглядит как внешний, дерево, скала, гора&#10;&#10;Автоматически созданное описание">
            <a:extLst>
              <a:ext uri="{FF2B5EF4-FFF2-40B4-BE49-F238E27FC236}">
                <a16:creationId xmlns:a16="http://schemas.microsoft.com/office/drawing/2014/main" id="{F8A9A916-4889-4FEF-B87A-91ADC4B09015}"/>
              </a:ext>
            </a:extLst>
          </p:cNvPr>
          <p:cNvPicPr>
            <a:picLocks noChangeAspect="1"/>
          </p:cNvPicPr>
          <p:nvPr/>
        </p:nvPicPr>
        <p:blipFill rotWithShape="1">
          <a:blip r:embed="rId2"/>
          <a:srcRect t="9468" b="626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EC732C9B-BFD4-4BB3-8F27-B8DF74D7731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Первый столб</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56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1739</Words>
  <Application>Microsoft Office PowerPoint</Application>
  <PresentationFormat>Широкоэкранный</PresentationFormat>
  <Paragraphs>81</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Национальный парк «Красноярские Столбы»</vt:lpstr>
      <vt:lpstr>Общие сведения</vt:lpstr>
      <vt:lpstr>История</vt:lpstr>
      <vt:lpstr>История</vt:lpstr>
      <vt:lpstr>Презентация PowerPoint</vt:lpstr>
      <vt:lpstr>Территориальное устройство</vt:lpstr>
      <vt:lpstr>Туристические маршруты</vt:lpstr>
      <vt:lpstr>Скалы</vt:lpstr>
      <vt:lpstr>Первый столб</vt:lpstr>
      <vt:lpstr>Первый столб</vt:lpstr>
      <vt:lpstr>Такмак</vt:lpstr>
      <vt:lpstr>Такмак</vt:lpstr>
      <vt:lpstr>Манская баба</vt:lpstr>
      <vt:lpstr>Манская баба</vt:lpstr>
      <vt:lpstr>Китайская стенка</vt:lpstr>
      <vt:lpstr>Китайская стенка</vt:lpstr>
      <vt:lpstr>Такмаковская гряда</vt:lpstr>
      <vt:lpstr>Такмаковская гряда</vt:lpstr>
      <vt:lpstr>Перья</vt:lpstr>
      <vt:lpstr>Перья</vt:lpstr>
      <vt:lpstr>Малый Беркут</vt:lpstr>
      <vt:lpstr>Малый Беркут</vt:lpstr>
      <vt:lpstr>Крепость</vt:lpstr>
      <vt:lpstr>Крепость</vt:lpstr>
      <vt:lpstr>Четвертый столб</vt:lpstr>
      <vt:lpstr>Четвертый столб</vt:lpstr>
      <vt:lpstr>Львиные ворота</vt:lpstr>
      <vt:lpstr>Львиные ворота</vt:lpstr>
      <vt:lpstr>Третий Столб</vt:lpstr>
      <vt:lpstr>Третий Столб</vt:lpstr>
      <vt:lpstr>Воробушки</vt:lpstr>
      <vt:lpstr>Воробушки</vt:lpstr>
      <vt:lpstr>Дед</vt:lpstr>
      <vt:lpstr>Дед</vt:lpstr>
      <vt:lpstr>Бабка и внучка</vt:lpstr>
      <vt:lpstr>Бабка и внучка</vt:lpstr>
      <vt:lpstr>Слоник</vt:lpstr>
      <vt:lpstr>Слоник</vt:lpstr>
      <vt:lpstr>Колокольня</vt:lpstr>
      <vt:lpstr>Ермак</vt:lpstr>
      <vt:lpstr>Ермак</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Национальный парк «Красноярские Столбы»</dc:title>
  <dc:creator>Lenovo</dc:creator>
  <cp:lastModifiedBy>HP</cp:lastModifiedBy>
  <cp:revision>338</cp:revision>
  <dcterms:created xsi:type="dcterms:W3CDTF">2021-04-20T13:14:43Z</dcterms:created>
  <dcterms:modified xsi:type="dcterms:W3CDTF">2021-05-09T04:15:04Z</dcterms:modified>
</cp:coreProperties>
</file>