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296" r:id="rId2"/>
    <p:sldId id="257" r:id="rId3"/>
    <p:sldId id="299" r:id="rId4"/>
    <p:sldId id="336" r:id="rId5"/>
    <p:sldId id="289" r:id="rId6"/>
    <p:sldId id="291" r:id="rId7"/>
    <p:sldId id="302" r:id="rId8"/>
    <p:sldId id="284" r:id="rId9"/>
    <p:sldId id="260" r:id="rId10"/>
    <p:sldId id="277" r:id="rId11"/>
    <p:sldId id="338" r:id="rId12"/>
    <p:sldId id="288" r:id="rId13"/>
    <p:sldId id="281" r:id="rId14"/>
    <p:sldId id="276" r:id="rId15"/>
    <p:sldId id="287" r:id="rId16"/>
    <p:sldId id="315" r:id="rId17"/>
    <p:sldId id="312" r:id="rId18"/>
    <p:sldId id="329" r:id="rId19"/>
    <p:sldId id="339" r:id="rId20"/>
    <p:sldId id="340" r:id="rId21"/>
    <p:sldId id="292" r:id="rId22"/>
    <p:sldId id="294" r:id="rId23"/>
    <p:sldId id="261" r:id="rId24"/>
    <p:sldId id="290" r:id="rId25"/>
    <p:sldId id="295" r:id="rId26"/>
    <p:sldId id="268"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5110" autoAdjust="0"/>
  </p:normalViewPr>
  <p:slideViewPr>
    <p:cSldViewPr>
      <p:cViewPr>
        <p:scale>
          <a:sx n="84" d="100"/>
          <a:sy n="84" d="100"/>
        </p:scale>
        <p:origin x="10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5" d="100"/>
          <a:sy n="65" d="100"/>
        </p:scale>
        <p:origin x="265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078067-BF9E-4368-A7E5-FEB64AE19080}" type="datetimeFigureOut">
              <a:rPr lang="ru-RU"/>
              <a:pPr>
                <a:defRPr/>
              </a:pPr>
              <a:t>23.05.2021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665816-4FA4-4F87-B519-E84C1F63C67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7"/>
          <p:cNvSpPr/>
          <p:nvPr/>
        </p:nvSpPr>
        <p:spPr>
          <a:xfrm flipH="1">
            <a:off x="2667000" y="0"/>
            <a:ext cx="6477000" cy="6858000"/>
          </a:xfrm>
          <a:prstGeom prst="rect">
            <a:avLst/>
          </a:prstGeom>
          <a:blipFill>
            <a:blip r:embed="rId2"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ctrTitle"/>
          </p:nvPr>
        </p:nvSpPr>
        <p:spPr>
          <a:xfrm>
            <a:off x="3366868" y="533400"/>
            <a:ext cx="5105400" cy="2868168"/>
          </a:xfrm>
        </p:spPr>
        <p:txBody>
          <a:bodyPr>
            <a:noAutofit/>
          </a:bodyPr>
          <a:lstStyle>
            <a:lvl1pPr algn="r">
              <a:defRPr sz="4200" b="1"/>
            </a:lvl1pPr>
            <a:extLst/>
          </a:lstStyle>
          <a:p>
            <a:r>
              <a:rPr lang="ru-RU" smtClean="0"/>
              <a:t>Образец заголовка</a:t>
            </a:r>
            <a:endParaRPr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DE5A9E7D-11A7-4BC2-AABB-9BDE88035F5D}" type="datetimeFigureOut">
              <a:rPr lang="ru-RU"/>
              <a:pPr>
                <a:defRPr/>
              </a:pPr>
              <a:t>23.05.2021</a:t>
            </a:fld>
            <a:endParaRPr lang="ru-RU"/>
          </a:p>
        </p:txBody>
      </p:sp>
      <p:sp>
        <p:nvSpPr>
          <p:cNvPr id="7" name="Нижний колонтитул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ru-RU"/>
          </a:p>
        </p:txBody>
      </p:sp>
      <p:sp>
        <p:nvSpPr>
          <p:cNvPr id="8" name="Номер слайда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74330056-10A5-4EF4-AB6D-EECC610E2AF3}"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243388" y="6557963"/>
            <a:ext cx="2001837" cy="227012"/>
          </a:xfrm>
        </p:spPr>
        <p:txBody>
          <a:bodyPr/>
          <a:lstStyle>
            <a:lvl1pPr>
              <a:defRPr/>
            </a:lvl1pPr>
            <a:extLst/>
          </a:lstStyle>
          <a:p>
            <a:pPr>
              <a:defRPr/>
            </a:pPr>
            <a:fld id="{6A0FD56D-BCF3-435E-A6F7-C3A3A5172510}" type="datetimeFigureOut">
              <a:rPr lang="ru-RU"/>
              <a:pPr>
                <a:defRPr/>
              </a:pPr>
              <a:t>23.05.2021</a:t>
            </a:fld>
            <a:endParaRPr lang="ru-RU"/>
          </a:p>
        </p:txBody>
      </p:sp>
      <p:sp>
        <p:nvSpPr>
          <p:cNvPr id="5" name="Нижний колонтитул 4"/>
          <p:cNvSpPr>
            <a:spLocks noGrp="1"/>
          </p:cNvSpPr>
          <p:nvPr>
            <p:ph type="ftr" sz="quarter" idx="11"/>
          </p:nvPr>
        </p:nvSpPr>
        <p:spPr>
          <a:xfrm>
            <a:off x="457200" y="6556375"/>
            <a:ext cx="3657600" cy="228600"/>
          </a:xfrm>
        </p:spPr>
        <p:txBody>
          <a:bodyPr/>
          <a:lstStyle>
            <a:lvl1pPr>
              <a:defRPr/>
            </a:lvl1pPr>
            <a:extLst/>
          </a:lstStyle>
          <a:p>
            <a:pPr>
              <a:defRPr/>
            </a:pPr>
            <a:endParaRPr lang="ru-RU"/>
          </a:p>
        </p:txBody>
      </p:sp>
      <p:sp>
        <p:nvSpPr>
          <p:cNvPr id="6" name="Номер слайда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6B679C7F-EDC2-46E8-AA2E-4DC8A354C3C0}"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extLst/>
          </a:lstStyle>
          <a:p>
            <a:pPr>
              <a:defRPr/>
            </a:pPr>
            <a:fld id="{86509C19-B306-4B8C-A4C6-FAC2F5EF3C2B}" type="datetimeFigureOut">
              <a:rPr lang="ru-RU"/>
              <a:pPr>
                <a:defRPr/>
              </a:pPr>
              <a:t>23.05.2021</a:t>
            </a:fld>
            <a:endParaRPr lang="ru-RU"/>
          </a:p>
        </p:txBody>
      </p:sp>
      <p:sp>
        <p:nvSpPr>
          <p:cNvPr id="5" name="Нижний колонтитул 4"/>
          <p:cNvSpPr>
            <a:spLocks noGrp="1"/>
          </p:cNvSpPr>
          <p:nvPr>
            <p:ph type="ftr" sz="quarter" idx="11"/>
          </p:nvPr>
        </p:nvSpPr>
        <p:spPr/>
        <p:txBody>
          <a:bodyPr/>
          <a:lstStyle>
            <a:lvl1pPr>
              <a:defRPr/>
            </a:lvl1pPr>
            <a:extLst/>
          </a:lstStyle>
          <a:p>
            <a:pPr>
              <a:defRPr/>
            </a:pPr>
            <a:endParaRPr lang="ru-RU"/>
          </a:p>
        </p:txBody>
      </p:sp>
      <p:sp>
        <p:nvSpPr>
          <p:cNvPr id="6" name="Номер слайда 5"/>
          <p:cNvSpPr>
            <a:spLocks noGrp="1"/>
          </p:cNvSpPr>
          <p:nvPr>
            <p:ph type="sldNum" sz="quarter" idx="12"/>
          </p:nvPr>
        </p:nvSpPr>
        <p:spPr/>
        <p:txBody>
          <a:bodyPr/>
          <a:lstStyle>
            <a:lvl1pPr>
              <a:defRPr/>
            </a:lvl1pPr>
            <a:extLst/>
          </a:lstStyle>
          <a:p>
            <a:pPr>
              <a:defRPr/>
            </a:pPr>
            <a:fld id="{610DDB8F-D66F-4EEF-94E6-660C6852D1C2}" type="slidenum">
              <a:rPr lang="ru-RU"/>
              <a:pPr>
                <a:defRPr/>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anchor="t"/>
          <a:lstStyle>
            <a:lvl1pPr algn="r">
              <a:buNone/>
              <a:defRPr sz="4200" b="1" cap="all"/>
            </a:lvl1pPr>
            <a:extLst/>
          </a:lstStyle>
          <a:p>
            <a:r>
              <a:rPr lang="ru-RU" smtClean="0"/>
              <a:t>Образец заголовка</a:t>
            </a:r>
            <a:endParaRPr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4" name="Дата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B42190D8-49F2-4DF2-8C25-F57BDB0FFD17}" type="datetimeFigureOut">
              <a:rPr lang="ru-RU"/>
              <a:pPr>
                <a:defRPr/>
              </a:pPr>
              <a:t>23.05.2021</a:t>
            </a:fld>
            <a:endParaRPr lang="ru-RU"/>
          </a:p>
        </p:txBody>
      </p:sp>
      <p:sp>
        <p:nvSpPr>
          <p:cNvPr id="5" name="Нижний колонтитул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ru-RU"/>
          </a:p>
        </p:txBody>
      </p:sp>
      <p:sp>
        <p:nvSpPr>
          <p:cNvPr id="6" name="Номер слайда 5"/>
          <p:cNvSpPr>
            <a:spLocks noGrp="1"/>
          </p:cNvSpPr>
          <p:nvPr>
            <p:ph type="sldNum" sz="quarter" idx="12"/>
          </p:nvPr>
        </p:nvSpPr>
        <p:spPr>
          <a:xfrm>
            <a:off x="6734175" y="6554788"/>
            <a:ext cx="587375" cy="228600"/>
          </a:xfrm>
        </p:spPr>
        <p:txBody>
          <a:bodyPr/>
          <a:lstStyle>
            <a:lvl1pPr>
              <a:defRPr/>
            </a:lvl1pPr>
            <a:extLst/>
          </a:lstStyle>
          <a:p>
            <a:pPr>
              <a:defRPr/>
            </a:pPr>
            <a:fld id="{81310C07-FA24-4E6B-B98B-21B0A6E03C6E}"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C77C562C-1725-4840-BA09-3B408FD67741}" type="datetimeFigureOut">
              <a:rPr lang="ru-RU"/>
              <a:pPr>
                <a:defRPr/>
              </a:pPr>
              <a:t>23.05.2021</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0D488D08-E7C5-4194-8C8B-5A8FC57E2A37}" type="slidenum">
              <a:rPr lang="ru-RU"/>
              <a:pPr>
                <a:defRPr/>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4EC9F5FF-49EA-4AE0-835C-92CAABB315E3}" type="datetimeFigureOut">
              <a:rPr lang="ru-RU"/>
              <a:pPr>
                <a:defRPr/>
              </a:pPr>
              <a:t>23.05.2021</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942B114B-978D-4247-8D28-18790E130309}" type="slidenum">
              <a:rPr lang="ru-RU"/>
              <a:pPr>
                <a:defRPr/>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pPr>
              <a:defRPr/>
            </a:pPr>
            <a:fld id="{27921673-56CA-43DE-9C77-6E49737EB32D}" type="datetimeFigureOut">
              <a:rPr lang="ru-RU"/>
              <a:pPr>
                <a:defRPr/>
              </a:pPr>
              <a:t>23.05.2021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pPr>
              <a:defRPr/>
            </a:pPr>
            <a:endParaRPr lang="ru-RU"/>
          </a:p>
        </p:txBody>
      </p:sp>
      <p:sp>
        <p:nvSpPr>
          <p:cNvPr id="4" name="Номер слайда 3"/>
          <p:cNvSpPr>
            <a:spLocks noGrp="1"/>
          </p:cNvSpPr>
          <p:nvPr>
            <p:ph type="sldNum" sz="quarter" idx="12"/>
          </p:nvPr>
        </p:nvSpPr>
        <p:spPr/>
        <p:txBody>
          <a:bodyPr/>
          <a:lstStyle>
            <a:lvl1pPr>
              <a:defRPr/>
            </a:lvl1pPr>
            <a:extLst/>
          </a:lstStyle>
          <a:p>
            <a:pPr>
              <a:defRPr/>
            </a:pPr>
            <a:fld id="{B95F905E-3798-4D16-B299-99193BC68AAE}" type="slidenum">
              <a:rPr lang="ru-RU"/>
              <a:pPr>
                <a:defRPr/>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ru-RU" smtClean="0"/>
              <a:t>Образец заголовка</a:t>
            </a:r>
            <a:endParaRPr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1E1AB0F9-3E5D-43C6-A639-6509B76A0C1B}" type="datetimeFigureOut">
              <a:rPr lang="ru-RU"/>
              <a:pPr>
                <a:defRPr/>
              </a:pPr>
              <a:t>23.05.2021</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828649BF-35F3-413E-9A0C-58A93BBB0F13}" type="slidenum">
              <a:rPr lang="ru-RU"/>
              <a:pPr>
                <a:defRPr/>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7"/>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ru-RU" smtClean="0"/>
              <a:t>Образец заголовка</a:t>
            </a:r>
            <a:endParaRPr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ru-RU" noProof="0" smtClean="0"/>
              <a:t>Вставка рисунка</a:t>
            </a:r>
            <a:endParaRPr lang="en-US" noProof="0" dirty="0"/>
          </a:p>
        </p:txBody>
      </p:sp>
      <p:sp>
        <p:nvSpPr>
          <p:cNvPr id="7" name="Дата 4"/>
          <p:cNvSpPr>
            <a:spLocks noGrp="1"/>
          </p:cNvSpPr>
          <p:nvPr>
            <p:ph type="dt" sz="half" idx="10"/>
          </p:nvPr>
        </p:nvSpPr>
        <p:spPr/>
        <p:txBody>
          <a:bodyPr/>
          <a:lstStyle>
            <a:lvl1pPr>
              <a:defRPr/>
            </a:lvl1pPr>
            <a:extLst/>
          </a:lstStyle>
          <a:p>
            <a:pPr>
              <a:defRPr/>
            </a:pPr>
            <a:fld id="{8AE02CE9-E4D9-470D-8A33-F05D4D9194C6}" type="datetimeFigureOut">
              <a:rPr lang="ru-RU"/>
              <a:pPr>
                <a:defRPr/>
              </a:pPr>
              <a:t>23.05.2021</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extLst/>
          </a:lstStyle>
          <a:p>
            <a:pPr>
              <a:defRPr/>
            </a:pPr>
            <a:fld id="{D7D94C37-6822-48B8-8C75-1D9B629124A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extLst/>
          </a:lstStyle>
          <a:p>
            <a:pPr>
              <a:defRPr/>
            </a:pPr>
            <a:fld id="{9F293242-626D-4F5E-888F-0C5630450764}" type="datetimeFigureOut">
              <a:rPr lang="ru-RU"/>
              <a:pPr>
                <a:defRPr/>
              </a:pPr>
              <a:t>23.05.2021</a:t>
            </a:fld>
            <a:endParaRPr lang="ru-RU"/>
          </a:p>
        </p:txBody>
      </p:sp>
      <p:sp>
        <p:nvSpPr>
          <p:cNvPr id="5" name="Нижний колонтитул 4"/>
          <p:cNvSpPr>
            <a:spLocks noGrp="1"/>
          </p:cNvSpPr>
          <p:nvPr>
            <p:ph type="ftr" sz="quarter" idx="11"/>
          </p:nvPr>
        </p:nvSpPr>
        <p:spPr/>
        <p:txBody>
          <a:bodyPr/>
          <a:lstStyle>
            <a:lvl1pPr>
              <a:defRPr/>
            </a:lvl1pPr>
            <a:extLst/>
          </a:lstStyle>
          <a:p>
            <a:pPr>
              <a:defRPr/>
            </a:pPr>
            <a:endParaRPr lang="ru-RU"/>
          </a:p>
        </p:txBody>
      </p:sp>
      <p:sp>
        <p:nvSpPr>
          <p:cNvPr id="6" name="Номер слайда 5"/>
          <p:cNvSpPr>
            <a:spLocks noGrp="1"/>
          </p:cNvSpPr>
          <p:nvPr>
            <p:ph type="sldNum" sz="quarter" idx="12"/>
          </p:nvPr>
        </p:nvSpPr>
        <p:spPr/>
        <p:txBody>
          <a:bodyPr/>
          <a:lstStyle>
            <a:lvl1pPr>
              <a:defRPr/>
            </a:lvl1pPr>
            <a:extLst/>
          </a:lstStyle>
          <a:p>
            <a:pPr>
              <a:defRPr/>
            </a:pPr>
            <a:fld id="{63A6F338-D7F3-4E29-853A-7EA7DB431DCD}" type="slidenum">
              <a:rPr lang="ru-RU"/>
              <a:pPr>
                <a:defRPr/>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email">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Заголовок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ru-RU" smtClean="0"/>
              <a:t>Образец заголовка</a:t>
            </a:r>
            <a:endParaRPr lang="en-US"/>
          </a:p>
        </p:txBody>
      </p:sp>
      <p:sp>
        <p:nvSpPr>
          <p:cNvPr id="1030" name="Текст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7" name="Дата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cs typeface="+mn-cs"/>
              </a:defRPr>
            </a:lvl1pPr>
            <a:extLst/>
          </a:lstStyle>
          <a:p>
            <a:pPr>
              <a:defRPr/>
            </a:pPr>
            <a:fld id="{81EAC676-87C2-462D-8B7E-A5552C8AC7C9}" type="datetimeFigureOut">
              <a:rPr lang="ru-RU"/>
              <a:pPr>
                <a:defRPr/>
              </a:pPr>
              <a:t>23.05.2021</a:t>
            </a:fld>
            <a:endParaRPr lang="ru-RU"/>
          </a:p>
        </p:txBody>
      </p:sp>
      <p:sp>
        <p:nvSpPr>
          <p:cNvPr id="4" name="Нижний колонтитул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ru-RU"/>
          </a:p>
        </p:txBody>
      </p:sp>
      <p:sp>
        <p:nvSpPr>
          <p:cNvPr id="16" name="Номер слайда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fld id="{27CFEF99-2F94-4A46-80D9-81EA783530B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p:transition>
    <p:dissolve/>
  </p:transition>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Constantia" pitchFamily="18" charset="0"/>
        </a:defRPr>
      </a:lvl2pPr>
      <a:lvl3pPr algn="l" rtl="0" eaLnBrk="0" fontAlgn="base" hangingPunct="0">
        <a:spcBef>
          <a:spcPct val="0"/>
        </a:spcBef>
        <a:spcAft>
          <a:spcPct val="0"/>
        </a:spcAft>
        <a:defRPr sz="3800" b="1">
          <a:solidFill>
            <a:schemeClr val="tx1"/>
          </a:solidFill>
          <a:latin typeface="Constantia" pitchFamily="18" charset="0"/>
        </a:defRPr>
      </a:lvl3pPr>
      <a:lvl4pPr algn="l" rtl="0" eaLnBrk="0" fontAlgn="base" hangingPunct="0">
        <a:spcBef>
          <a:spcPct val="0"/>
        </a:spcBef>
        <a:spcAft>
          <a:spcPct val="0"/>
        </a:spcAft>
        <a:defRPr sz="3800" b="1">
          <a:solidFill>
            <a:schemeClr val="tx1"/>
          </a:solidFill>
          <a:latin typeface="Constantia" pitchFamily="18" charset="0"/>
        </a:defRPr>
      </a:lvl4pPr>
      <a:lvl5pPr algn="l" rtl="0" eaLnBrk="0" fontAlgn="base" hangingPunct="0">
        <a:spcBef>
          <a:spcPct val="0"/>
        </a:spcBef>
        <a:spcAft>
          <a:spcPct val="0"/>
        </a:spcAft>
        <a:defRPr sz="3800" b="1">
          <a:solidFill>
            <a:schemeClr val="tx1"/>
          </a:solidFill>
          <a:latin typeface="Constantia" pitchFamily="18" charset="0"/>
        </a:defRPr>
      </a:lvl5pPr>
      <a:lvl6pPr marL="457200" algn="l" rtl="0" fontAlgn="base">
        <a:spcBef>
          <a:spcPct val="0"/>
        </a:spcBef>
        <a:spcAft>
          <a:spcPct val="0"/>
        </a:spcAft>
        <a:defRPr sz="3800" b="1">
          <a:solidFill>
            <a:schemeClr val="tx1"/>
          </a:solidFill>
          <a:latin typeface="Constantia" pitchFamily="18" charset="0"/>
        </a:defRPr>
      </a:lvl6pPr>
      <a:lvl7pPr marL="914400" algn="l" rtl="0" fontAlgn="base">
        <a:spcBef>
          <a:spcPct val="0"/>
        </a:spcBef>
        <a:spcAft>
          <a:spcPct val="0"/>
        </a:spcAft>
        <a:defRPr sz="3800" b="1">
          <a:solidFill>
            <a:schemeClr val="tx1"/>
          </a:solidFill>
          <a:latin typeface="Constantia" pitchFamily="18" charset="0"/>
        </a:defRPr>
      </a:lvl7pPr>
      <a:lvl8pPr marL="1371600" algn="l" rtl="0" fontAlgn="base">
        <a:spcBef>
          <a:spcPct val="0"/>
        </a:spcBef>
        <a:spcAft>
          <a:spcPct val="0"/>
        </a:spcAft>
        <a:defRPr sz="3800" b="1">
          <a:solidFill>
            <a:schemeClr val="tx1"/>
          </a:solidFill>
          <a:latin typeface="Constantia" pitchFamily="18" charset="0"/>
        </a:defRPr>
      </a:lvl8pPr>
      <a:lvl9pPr marL="1828800" algn="l" rtl="0" fontAlgn="base">
        <a:spcBef>
          <a:spcPct val="0"/>
        </a:spcBef>
        <a:spcAft>
          <a:spcPct val="0"/>
        </a:spcAft>
        <a:defRPr sz="3800" b="1">
          <a:solidFill>
            <a:schemeClr val="tx1"/>
          </a:solidFill>
          <a:latin typeface="Constantia" pitchFamily="18"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TextBox 2"/>
          <p:cNvSpPr txBox="1">
            <a:spLocks noChangeArrowheads="1"/>
          </p:cNvSpPr>
          <p:nvPr/>
        </p:nvSpPr>
        <p:spPr bwMode="auto">
          <a:xfrm>
            <a:off x="1571625" y="357188"/>
            <a:ext cx="184150" cy="369887"/>
          </a:xfrm>
          <a:prstGeom prst="rect">
            <a:avLst/>
          </a:prstGeom>
          <a:noFill/>
          <a:ln w="9525">
            <a:noFill/>
            <a:miter lim="800000"/>
            <a:headEnd/>
            <a:tailEnd/>
          </a:ln>
        </p:spPr>
        <p:txBody>
          <a:bodyPr wrap="none">
            <a:spAutoFit/>
          </a:bodyPr>
          <a:lstStyle/>
          <a:p>
            <a:endParaRPr lang="ru-RU">
              <a:latin typeface="Constantia" pitchFamily="18" charset="0"/>
            </a:endParaRPr>
          </a:p>
        </p:txBody>
      </p:sp>
      <p:pic>
        <p:nvPicPr>
          <p:cNvPr id="13314" name="Picture 7" descr="G:\хохлома\х17.jpg"/>
          <p:cNvPicPr>
            <a:picLocks noChangeAspect="1" noChangeArrowheads="1"/>
          </p:cNvPicPr>
          <p:nvPr/>
        </p:nvPicPr>
        <p:blipFill>
          <a:blip r:embed="rId3"/>
          <a:srcRect/>
          <a:stretch>
            <a:fillRect/>
          </a:stretch>
        </p:blipFill>
        <p:spPr bwMode="auto">
          <a:xfrm>
            <a:off x="0" y="0"/>
            <a:ext cx="928688" cy="3810000"/>
          </a:xfrm>
          <a:prstGeom prst="rect">
            <a:avLst/>
          </a:prstGeom>
          <a:noFill/>
          <a:ln w="9525">
            <a:noFill/>
            <a:miter lim="800000"/>
            <a:headEnd/>
            <a:tailEnd/>
          </a:ln>
        </p:spPr>
      </p:pic>
      <p:pic>
        <p:nvPicPr>
          <p:cNvPr id="13315" name="Picture 7" descr="G:\хохлома\х17.jpg"/>
          <p:cNvPicPr>
            <a:picLocks noChangeAspect="1" noChangeArrowheads="1"/>
          </p:cNvPicPr>
          <p:nvPr/>
        </p:nvPicPr>
        <p:blipFill>
          <a:blip r:embed="rId3"/>
          <a:srcRect/>
          <a:stretch>
            <a:fillRect/>
          </a:stretch>
        </p:blipFill>
        <p:spPr bwMode="auto">
          <a:xfrm>
            <a:off x="0" y="3786188"/>
            <a:ext cx="928688" cy="3071812"/>
          </a:xfrm>
          <a:prstGeom prst="rect">
            <a:avLst/>
          </a:prstGeom>
          <a:noFill/>
          <a:ln w="9525">
            <a:noFill/>
            <a:miter lim="800000"/>
            <a:headEnd/>
            <a:tailEnd/>
          </a:ln>
        </p:spPr>
      </p:pic>
      <p:pic>
        <p:nvPicPr>
          <p:cNvPr id="13316" name="Picture 7" descr="G:\хохлома\х17.jpg"/>
          <p:cNvPicPr>
            <a:picLocks noChangeAspect="1" noChangeArrowheads="1"/>
          </p:cNvPicPr>
          <p:nvPr/>
        </p:nvPicPr>
        <p:blipFill>
          <a:blip r:embed="rId3"/>
          <a:srcRect/>
          <a:stretch>
            <a:fillRect/>
          </a:stretch>
        </p:blipFill>
        <p:spPr bwMode="auto">
          <a:xfrm>
            <a:off x="8286750" y="0"/>
            <a:ext cx="857250" cy="3810000"/>
          </a:xfrm>
          <a:prstGeom prst="rect">
            <a:avLst/>
          </a:prstGeom>
          <a:noFill/>
          <a:ln w="9525">
            <a:noFill/>
            <a:miter lim="800000"/>
            <a:headEnd/>
            <a:tailEnd/>
          </a:ln>
        </p:spPr>
      </p:pic>
      <p:pic>
        <p:nvPicPr>
          <p:cNvPr id="13317" name="Picture 7" descr="G:\хохлома\х17.jpg"/>
          <p:cNvPicPr>
            <a:picLocks noChangeAspect="1" noChangeArrowheads="1"/>
          </p:cNvPicPr>
          <p:nvPr/>
        </p:nvPicPr>
        <p:blipFill>
          <a:blip r:embed="rId3"/>
          <a:srcRect/>
          <a:stretch>
            <a:fillRect/>
          </a:stretch>
        </p:blipFill>
        <p:spPr bwMode="auto">
          <a:xfrm>
            <a:off x="8286750" y="3786188"/>
            <a:ext cx="857250" cy="3071812"/>
          </a:xfrm>
          <a:prstGeom prst="rect">
            <a:avLst/>
          </a:prstGeom>
          <a:noFill/>
          <a:ln w="9525">
            <a:noFill/>
            <a:miter lim="800000"/>
            <a:headEnd/>
            <a:tailEnd/>
          </a:ln>
        </p:spPr>
      </p:pic>
      <p:sp>
        <p:nvSpPr>
          <p:cNvPr id="11" name="Заголовок 10"/>
          <p:cNvSpPr>
            <a:spLocks noGrp="1"/>
          </p:cNvSpPr>
          <p:nvPr>
            <p:ph type="title"/>
          </p:nvPr>
        </p:nvSpPr>
        <p:spPr>
          <a:xfrm>
            <a:off x="1074737" y="2801200"/>
            <a:ext cx="6791348" cy="1362075"/>
          </a:xfrm>
          <a:ln>
            <a:noFill/>
          </a:ln>
        </p:spPr>
        <p:txBody>
          <a:bodyPr/>
          <a:lstStyle/>
          <a:p>
            <a:pPr algn="ctr" eaLnBrk="1" fontAlgn="auto" hangingPunct="1">
              <a:spcAft>
                <a:spcPts val="0"/>
              </a:spcAft>
              <a:defRPr/>
            </a:pPr>
            <a:r>
              <a:rPr lang="ru-RU" i="1" dirty="0" smtClean="0">
                <a:ln w="500">
                  <a:solidFill>
                    <a:schemeClr val="tx1"/>
                  </a:solidFill>
                </a:ln>
                <a:solidFill>
                  <a:srgbClr val="FF0000"/>
                </a:solidFill>
                <a:latin typeface="Times New Roman" panose="02020603050405020304" pitchFamily="18" charset="0"/>
                <a:cs typeface="Times New Roman" panose="02020603050405020304" pitchFamily="18" charset="0"/>
              </a:rPr>
              <a:t>«изба-русское жилище»</a:t>
            </a:r>
            <a:endParaRPr lang="ru-RU" i="1" dirty="0">
              <a:ln w="500">
                <a:solidFill>
                  <a:schemeClr val="tx1"/>
                </a:solidFill>
              </a:ln>
              <a:solidFill>
                <a:srgbClr val="FF0000"/>
              </a:solidFill>
              <a:latin typeface="Times New Roman" panose="02020603050405020304" pitchFamily="18" charset="0"/>
              <a:cs typeface="Times New Roman" panose="02020603050405020304" pitchFamily="18" charset="0"/>
            </a:endParaRPr>
          </a:p>
        </p:txBody>
      </p:sp>
      <p:sp>
        <p:nvSpPr>
          <p:cNvPr id="13319" name="TextBox 14"/>
          <p:cNvSpPr txBox="1">
            <a:spLocks noChangeArrowheads="1"/>
          </p:cNvSpPr>
          <p:nvPr/>
        </p:nvSpPr>
        <p:spPr bwMode="auto">
          <a:xfrm>
            <a:off x="1785938" y="4214813"/>
            <a:ext cx="5500687" cy="366712"/>
          </a:xfrm>
          <a:prstGeom prst="rect">
            <a:avLst/>
          </a:prstGeom>
          <a:noFill/>
          <a:ln w="9525">
            <a:noFill/>
            <a:miter lim="800000"/>
            <a:headEnd/>
            <a:tailEnd/>
          </a:ln>
        </p:spPr>
        <p:txBody>
          <a:bodyPr>
            <a:spAutoFit/>
          </a:bodyPr>
          <a:lstStyle/>
          <a:p>
            <a:pPr algn="ctr"/>
            <a:endParaRPr lang="ru-RU">
              <a:latin typeface="Constantia"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856984" cy="1338545"/>
          </a:xfrm>
        </p:spPr>
        <p:txBody>
          <a:bodyPr>
            <a:norm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В каждой избе была печь, она не только обогревала избу, В ней пекли  хлеб готовили еду</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a:xfrm>
            <a:off x="101518" y="1268760"/>
            <a:ext cx="5046545" cy="5256584"/>
          </a:xfrm>
        </p:spPr>
        <p:txBody>
          <a:bodyPr/>
          <a:lstStyle/>
          <a:p>
            <a:pPr algn="l"/>
            <a:r>
              <a:rPr lang="ru-RU" dirty="0">
                <a:latin typeface="Times New Roman" panose="02020603050405020304" pitchFamily="18" charset="0"/>
                <a:cs typeface="Times New Roman" panose="02020603050405020304" pitchFamily="18" charset="0"/>
              </a:rPr>
              <a:t>Добра речь, коли в избе печь.</a:t>
            </a:r>
          </a:p>
          <a:p>
            <a:pPr algn="l"/>
            <a:r>
              <a:rPr lang="ru-RU" dirty="0">
                <a:latin typeface="Times New Roman" panose="02020603050405020304" pitchFamily="18" charset="0"/>
                <a:cs typeface="Times New Roman" panose="02020603050405020304" pitchFamily="18" charset="0"/>
              </a:rPr>
              <a:t> Без этого предмета невозможно представить жизнь наших далёких предков. В печи готовили еду, она обогревала жилище, особенно в сильные морозы на печи спали. Её тепло спасало от многих болезней. Благодаря различным полочкам здесь хранилась посуда. Еда, приготовленная в русской печи необычайно вкусная, ароматная. Здесь можно приготовить и наваристый суп и кашу и выпечку и другое. </a:t>
            </a:r>
          </a:p>
          <a:p>
            <a:pPr algn="l"/>
            <a:r>
              <a:rPr lang="ru-RU" dirty="0">
                <a:latin typeface="Times New Roman" panose="02020603050405020304" pitchFamily="18" charset="0"/>
                <a:cs typeface="Times New Roman" panose="02020603050405020304" pitchFamily="18" charset="0"/>
              </a:rPr>
              <a:t>А главное, что печь это то место в доме, вокруг которого постоянно находились люди</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4294967295"/>
          </p:nvPr>
        </p:nvPicPr>
        <p:blipFill>
          <a:blip r:embed="rId3"/>
          <a:stretch>
            <a:fillRect/>
          </a:stretch>
        </p:blipFill>
        <p:spPr>
          <a:xfrm>
            <a:off x="5004048" y="1633877"/>
            <a:ext cx="3960440" cy="4784775"/>
          </a:xfrm>
          <a:prstGeom prst="rect">
            <a:avLst/>
          </a:prstGeom>
        </p:spPr>
      </p:pic>
    </p:spTree>
  </p:cSld>
  <p:clrMapOvr>
    <a:masterClrMapping/>
  </p:clrMapOvr>
  <p:transition advTm="5304">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473623" y="171805"/>
            <a:ext cx="1872208" cy="576064"/>
          </a:xfrm>
        </p:spPr>
        <p:txBody>
          <a:bodyPr>
            <a:norm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ПЕЧЬ</a:t>
            </a:r>
          </a:p>
        </p:txBody>
      </p:sp>
      <p:sp>
        <p:nvSpPr>
          <p:cNvPr id="2" name="Текст 1"/>
          <p:cNvSpPr>
            <a:spLocks noGrp="1"/>
          </p:cNvSpPr>
          <p:nvPr>
            <p:ph type="body" idx="1"/>
          </p:nvPr>
        </p:nvSpPr>
        <p:spPr>
          <a:xfrm>
            <a:off x="179512" y="5805264"/>
            <a:ext cx="8460432" cy="939272"/>
          </a:xfrm>
        </p:spPr>
        <p:txBody>
          <a:bodyPr/>
          <a:lstStyle/>
          <a:p>
            <a:r>
              <a:rPr lang="ru-RU" dirty="0">
                <a:latin typeface="Times New Roman" panose="02020603050405020304" pitchFamily="18" charset="0"/>
                <a:cs typeface="Times New Roman" panose="02020603050405020304" pitchFamily="18" charset="0"/>
              </a:rPr>
              <a:t>Это чугуны- специальная прочная посуда для приготовления еды в печи.</a:t>
            </a:r>
          </a:p>
          <a:p>
            <a:endParaRPr lang="ru-RU" dirty="0"/>
          </a:p>
        </p:txBody>
      </p:sp>
      <p:pic>
        <p:nvPicPr>
          <p:cNvPr id="37890" name="Picture 4" descr="C:\Users\Пользователь\Desktop\Новая папка\img_1464_pech_2[1].jpg"/>
          <p:cNvPicPr>
            <a:picLocks noChangeAspect="1" noChangeArrowheads="1"/>
          </p:cNvPicPr>
          <p:nvPr/>
        </p:nvPicPr>
        <p:blipFill>
          <a:blip r:embed="rId3"/>
          <a:srcRect/>
          <a:stretch>
            <a:fillRect/>
          </a:stretch>
        </p:blipFill>
        <p:spPr bwMode="auto">
          <a:xfrm>
            <a:off x="493495" y="747869"/>
            <a:ext cx="7832465" cy="5043501"/>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8252" y="260649"/>
            <a:ext cx="6255488" cy="864096"/>
          </a:xfrm>
        </p:spPr>
        <p:txBody>
          <a:bodyPr>
            <a:normAutofit fontScale="90000"/>
          </a:bodyPr>
          <a:lstStyle/>
          <a:p>
            <a:pPr algn="ctr" eaLnBrk="1" fontAlgn="auto" hangingPunct="1">
              <a:spcAft>
                <a:spcPts val="0"/>
              </a:spcAft>
              <a:defRPr/>
            </a:pPr>
            <a:r>
              <a:rPr lang="ru-RU" sz="2700" dirty="0" smtClean="0">
                <a:solidFill>
                  <a:srgbClr val="FF0000"/>
                </a:solidFill>
                <a:latin typeface="Times New Roman" panose="02020603050405020304" pitchFamily="18" charset="0"/>
                <a:cs typeface="Times New Roman" panose="02020603050405020304" pitchFamily="18" charset="0"/>
              </a:rPr>
              <a:t>Кочерга - предмет для печи, которым распределяли дрова</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Текст 2"/>
          <p:cNvSpPr>
            <a:spLocks noGrp="1"/>
          </p:cNvSpPr>
          <p:nvPr>
            <p:ph type="body" idx="1"/>
          </p:nvPr>
        </p:nvSpPr>
        <p:spPr>
          <a:xfrm>
            <a:off x="107504" y="5445224"/>
            <a:ext cx="8856984" cy="1235731"/>
          </a:xfrm>
        </p:spPr>
        <p:txBody>
          <a:bodyPr/>
          <a:lstStyle/>
          <a:p>
            <a:pPr algn="l"/>
            <a:r>
              <a:rPr lang="ru-RU" dirty="0">
                <a:latin typeface="Times New Roman" panose="02020603050405020304" pitchFamily="18" charset="0"/>
                <a:cs typeface="Times New Roman" panose="02020603050405020304" pitchFamily="18" charset="0"/>
              </a:rPr>
              <a:t>Кочерга – это предмет народного быта, имеющий непосредственное отношение к печи. Когда дрова прогорали кочергой сдвигали угли, чтобы не было недогоревших поленьев.</a:t>
            </a:r>
          </a:p>
        </p:txBody>
      </p:sp>
      <p:pic>
        <p:nvPicPr>
          <p:cNvPr id="39938" name="Содержимое 5" descr="51a44071-863d-6943-863d-694cc8dc0f5d_photo_0.jpg"/>
          <p:cNvPicPr>
            <a:picLocks noGrp="1" noChangeAspect="1"/>
          </p:cNvPicPr>
          <p:nvPr>
            <p:ph idx="4294967295"/>
          </p:nvPr>
        </p:nvPicPr>
        <p:blipFill>
          <a:blip r:embed="rId3"/>
          <a:srcRect/>
          <a:stretch>
            <a:fillRect/>
          </a:stretch>
        </p:blipFill>
        <p:spPr>
          <a:xfrm>
            <a:off x="719572" y="1124745"/>
            <a:ext cx="7632848" cy="4403725"/>
          </a:xfrm>
        </p:spPr>
      </p:pic>
    </p:spTree>
  </p:cSld>
  <p:clrMapOvr>
    <a:masterClrMapping/>
  </p:clrMapOvr>
  <p:transition advTm="6303">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4401"/>
            <a:ext cx="8329642" cy="1364010"/>
          </a:xfrm>
        </p:spPr>
        <p:txBody>
          <a:bodyPr>
            <a:normAutofit/>
          </a:bodyPr>
          <a:lstStyle/>
          <a:p>
            <a:pPr algn="ctr" eaLnBrk="1" fontAlgn="auto" hangingPunct="1">
              <a:spcAft>
                <a:spcPts val="0"/>
              </a:spcAft>
              <a:defRPr/>
            </a:pPr>
            <a:r>
              <a:rPr lang="ru-RU" sz="2400" dirty="0">
                <a:solidFill>
                  <a:srgbClr val="FF0000"/>
                </a:solidFill>
                <a:latin typeface="Times New Roman" panose="02020603050405020304" pitchFamily="18" charset="0"/>
                <a:cs typeface="Times New Roman" panose="02020603050405020304" pitchFamily="18" charset="0"/>
              </a:rPr>
              <a:t>УХВАТ ИЛИ РОГАЧ </a:t>
            </a:r>
            <a:r>
              <a:rPr lang="ru-RU" sz="2400" dirty="0" smtClean="0">
                <a:solidFill>
                  <a:srgbClr val="FF0000"/>
                </a:solidFill>
                <a:latin typeface="Times New Roman" panose="02020603050405020304" pitchFamily="18" charset="0"/>
                <a:cs typeface="Times New Roman" panose="02020603050405020304" pitchFamily="18" charset="0"/>
              </a:rPr>
              <a:t>–использовали для того, чтобы достать из печи на стол   чугунок с горячей едой </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41986" name="Содержимое 2"/>
          <p:cNvSpPr>
            <a:spLocks noGrp="1"/>
          </p:cNvSpPr>
          <p:nvPr>
            <p:ph idx="1"/>
          </p:nvPr>
        </p:nvSpPr>
        <p:spPr>
          <a:xfrm>
            <a:off x="323528" y="5805264"/>
            <a:ext cx="8229600" cy="936104"/>
          </a:xfrm>
        </p:spPr>
        <p:txBody>
          <a:bodyPr/>
          <a:lstStyle/>
          <a:p>
            <a:pPr eaLnBrk="1" hangingPunct="1">
              <a:buNone/>
            </a:pPr>
            <a:r>
              <a:rPr lang="ru-RU" sz="2000" dirty="0">
                <a:latin typeface="Times New Roman" panose="02020603050405020304" pitchFamily="18" charset="0"/>
                <a:cs typeface="Times New Roman" panose="02020603050405020304" pitchFamily="18" charset="0"/>
              </a:rPr>
              <a:t>Ухват или рогач использовали, чтобы доставать из печи горячий чугунок. Это приспособление крепилось к длинной палке- ручке. Чугун можно поставить глубже в печь и не обжечься.</a:t>
            </a:r>
          </a:p>
          <a:p>
            <a:pPr eaLnBrk="1" hangingPunct="1">
              <a:buFont typeface="Wingdings 2" pitchFamily="18" charset="2"/>
              <a:buNone/>
            </a:pPr>
            <a:endParaRPr lang="ru-RU" dirty="0" smtClean="0"/>
          </a:p>
        </p:txBody>
      </p:sp>
      <p:pic>
        <p:nvPicPr>
          <p:cNvPr id="41987" name="Picture 2" descr="C:\Users\123\Desktop\презентация изба\i (5).jpg"/>
          <p:cNvPicPr>
            <a:picLocks noChangeAspect="1" noChangeArrowheads="1"/>
          </p:cNvPicPr>
          <p:nvPr/>
        </p:nvPicPr>
        <p:blipFill>
          <a:blip r:embed="rId3"/>
          <a:srcRect/>
          <a:stretch>
            <a:fillRect/>
          </a:stretch>
        </p:blipFill>
        <p:spPr bwMode="auto">
          <a:xfrm>
            <a:off x="341784" y="1357788"/>
            <a:ext cx="8424936" cy="4303460"/>
          </a:xfrm>
          <a:prstGeom prst="rect">
            <a:avLst/>
          </a:prstGeom>
          <a:noFill/>
          <a:ln w="9525">
            <a:noFill/>
            <a:miter lim="800000"/>
            <a:headEnd/>
            <a:tailEnd/>
          </a:ln>
        </p:spPr>
      </p:pic>
    </p:spTree>
  </p:cSld>
  <p:clrMapOvr>
    <a:masterClrMapping/>
  </p:clrMapOvr>
  <p:transition advTm="5288">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358246" cy="1233826"/>
          </a:xfrm>
        </p:spPr>
        <p:txBody>
          <a:bodyPr>
            <a:normAutofit/>
          </a:bodyPr>
          <a:lstStyle/>
          <a:p>
            <a:pPr algn="ctr" eaLnBrk="1" fontAlgn="auto" hangingPunct="1">
              <a:spcAft>
                <a:spcPts val="0"/>
              </a:spcAft>
              <a:defRPr/>
            </a:pPr>
            <a:r>
              <a:rPr lang="ru-RU" sz="2400" dirty="0">
                <a:solidFill>
                  <a:srgbClr val="FF0000"/>
                </a:solidFill>
                <a:latin typeface="Times New Roman" panose="02020603050405020304" pitchFamily="18" charset="0"/>
                <a:cs typeface="Times New Roman" panose="02020603050405020304" pitchFamily="18" charset="0"/>
              </a:rPr>
              <a:t>СТОЛ занимал в доме важное место и служил для ежедневной или праздничной </a:t>
            </a:r>
            <a:r>
              <a:rPr lang="ru-RU" sz="2400" dirty="0" smtClean="0">
                <a:solidFill>
                  <a:srgbClr val="FF0000"/>
                </a:solidFill>
                <a:latin typeface="Times New Roman" panose="02020603050405020304" pitchFamily="18" charset="0"/>
                <a:cs typeface="Times New Roman" panose="02020603050405020304" pitchFamily="18" charset="0"/>
              </a:rPr>
              <a:t>трапезы</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48131" name="Picture 2" descr="C:\Users\123\Desktop\презентация изба\15.jpg"/>
          <p:cNvPicPr>
            <a:picLocks noChangeAspect="1" noChangeArrowheads="1"/>
          </p:cNvPicPr>
          <p:nvPr/>
        </p:nvPicPr>
        <p:blipFill>
          <a:blip r:embed="rId3"/>
          <a:srcRect/>
          <a:stretch>
            <a:fillRect/>
          </a:stretch>
        </p:blipFill>
        <p:spPr bwMode="auto">
          <a:xfrm>
            <a:off x="482047" y="1628800"/>
            <a:ext cx="7961651" cy="4953916"/>
          </a:xfrm>
          <a:prstGeom prst="rect">
            <a:avLst/>
          </a:prstGeom>
          <a:noFill/>
          <a:ln w="9525">
            <a:noFill/>
            <a:miter lim="800000"/>
            <a:headEnd/>
            <a:tailEnd/>
          </a:ln>
        </p:spPr>
      </p:pic>
    </p:spTree>
  </p:cSld>
  <p:clrMapOvr>
    <a:masterClrMapping/>
  </p:clrMapOvr>
  <p:transition advTm="6037">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983" y="188640"/>
            <a:ext cx="7643192" cy="836712"/>
          </a:xfrm>
        </p:spPr>
        <p:txBody>
          <a:bodyPr>
            <a:normAutofit/>
          </a:bodyPr>
          <a:lstStyle/>
          <a:p>
            <a:pPr algn="ctr" eaLnBrk="1" fontAlgn="auto" hangingPunct="1">
              <a:spcAft>
                <a:spcPts val="0"/>
              </a:spcAft>
              <a:defRPr/>
            </a:pPr>
            <a:r>
              <a:rPr lang="ru-RU" sz="2400" dirty="0">
                <a:solidFill>
                  <a:srgbClr val="FF0000"/>
                </a:solidFill>
                <a:latin typeface="Times New Roman" panose="02020603050405020304" pitchFamily="18" charset="0"/>
                <a:cs typeface="Times New Roman" panose="02020603050405020304" pitchFamily="18" charset="0"/>
              </a:rPr>
              <a:t>Самовар был предметом роскоши </a:t>
            </a:r>
            <a:r>
              <a:rPr lang="ru-RU" sz="2400" dirty="0" smtClean="0">
                <a:solidFill>
                  <a:srgbClr val="FF0000"/>
                </a:solidFill>
                <a:latin typeface="Times New Roman" panose="02020603050405020304" pitchFamily="18" charset="0"/>
                <a:cs typeface="Times New Roman" panose="02020603050405020304" pitchFamily="18" charset="0"/>
              </a:rPr>
              <a:t>, а так же предметом первой необходимости</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779912" y="1609725"/>
            <a:ext cx="5112568" cy="4846638"/>
          </a:xfrm>
        </p:spPr>
        <p:txBody>
          <a:bodyPr/>
          <a:lstStyle/>
          <a:p>
            <a:pPr marL="0" indent="0">
              <a:buNone/>
            </a:pPr>
            <a:r>
              <a:rPr lang="ru-RU" sz="2000" dirty="0">
                <a:latin typeface="Times New Roman" panose="02020603050405020304" pitchFamily="18" charset="0"/>
                <a:cs typeface="Times New Roman" panose="02020603050405020304" pitchFamily="18" charset="0"/>
              </a:rPr>
              <a:t>Готовили пищу в чугунах, чай пили из </a:t>
            </a:r>
            <a:r>
              <a:rPr lang="ru-RU" sz="2000" dirty="0" smtClean="0">
                <a:latin typeface="Times New Roman" panose="02020603050405020304" pitchFamily="18" charset="0"/>
                <a:cs typeface="Times New Roman" panose="02020603050405020304" pitchFamily="18" charset="0"/>
              </a:rPr>
              <a:t>самовара.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Воду </a:t>
            </a:r>
            <a:r>
              <a:rPr lang="ru-RU" sz="2000" dirty="0">
                <a:latin typeface="Times New Roman" panose="02020603050405020304" pitchFamily="18" charset="0"/>
                <a:cs typeface="Times New Roman" panose="02020603050405020304" pitchFamily="18" charset="0"/>
              </a:rPr>
              <a:t>для самовара приносили вёдрами, при этом использовали </a:t>
            </a:r>
            <a:r>
              <a:rPr lang="ru-RU" sz="2000" dirty="0" smtClean="0">
                <a:latin typeface="Times New Roman" panose="02020603050405020304" pitchFamily="18" charset="0"/>
                <a:cs typeface="Times New Roman" panose="02020603050405020304" pitchFamily="18" charset="0"/>
              </a:rPr>
              <a:t>коромысло</a:t>
            </a:r>
            <a:r>
              <a:rPr lang="ru-RU" sz="2000" dirty="0" smtClean="0">
                <a:latin typeface="Times New Roman" panose="02020603050405020304" pitchFamily="18" charset="0"/>
                <a:cs typeface="Times New Roman" panose="02020603050405020304" pitchFamily="18" charset="0"/>
              </a:rPr>
              <a:t>.</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stretch>
            <a:fillRect/>
          </a:stretch>
        </p:blipFill>
        <p:spPr>
          <a:xfrm>
            <a:off x="179512" y="1484784"/>
            <a:ext cx="3505877" cy="4971579"/>
          </a:xfrm>
          <a:prstGeom prst="rect">
            <a:avLst/>
          </a:prstGeom>
        </p:spPr>
      </p:pic>
      <p:pic>
        <p:nvPicPr>
          <p:cNvPr id="8" name="Рисунок 7"/>
          <p:cNvPicPr>
            <a:picLocks noChangeAspect="1"/>
          </p:cNvPicPr>
          <p:nvPr/>
        </p:nvPicPr>
        <p:blipFill>
          <a:blip r:embed="rId4"/>
          <a:stretch>
            <a:fillRect/>
          </a:stretch>
        </p:blipFill>
        <p:spPr>
          <a:xfrm>
            <a:off x="3779912" y="3018338"/>
            <a:ext cx="4824536" cy="3438025"/>
          </a:xfrm>
          <a:prstGeom prst="rect">
            <a:avLst/>
          </a:prstGeom>
        </p:spPr>
      </p:pic>
    </p:spTree>
  </p:cSld>
  <p:clrMapOvr>
    <a:masterClrMapping/>
  </p:clrMapOvr>
  <p:transition advTm="5133">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491880" y="548680"/>
            <a:ext cx="2026568" cy="410304"/>
          </a:xfrm>
        </p:spPr>
        <p:txBody>
          <a:bodyPr>
            <a:norm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Посуда</a:t>
            </a:r>
          </a:p>
        </p:txBody>
      </p:sp>
      <p:sp>
        <p:nvSpPr>
          <p:cNvPr id="60418" name="Rectangle 3"/>
          <p:cNvSpPr>
            <a:spLocks noGrp="1" noChangeArrowheads="1"/>
          </p:cNvSpPr>
          <p:nvPr>
            <p:ph type="body" idx="1"/>
          </p:nvPr>
        </p:nvSpPr>
        <p:spPr/>
        <p:txBody>
          <a:bodyPr/>
          <a:lstStyle/>
          <a:p>
            <a:pPr eaLnBrk="1" hangingPunct="1"/>
            <a:endParaRPr lang="ru-RU" smtClean="0"/>
          </a:p>
        </p:txBody>
      </p:sp>
      <p:pic>
        <p:nvPicPr>
          <p:cNvPr id="60419" name="Picture 4"/>
          <p:cNvPicPr>
            <a:picLocks noChangeAspect="1" noChangeArrowheads="1"/>
          </p:cNvPicPr>
          <p:nvPr/>
        </p:nvPicPr>
        <p:blipFill>
          <a:blip r:embed="rId3"/>
          <a:srcRect/>
          <a:stretch>
            <a:fillRect/>
          </a:stretch>
        </p:blipFill>
        <p:spPr bwMode="auto">
          <a:xfrm>
            <a:off x="457200" y="1319673"/>
            <a:ext cx="4013482" cy="5323999"/>
          </a:xfrm>
          <a:prstGeom prst="rect">
            <a:avLst/>
          </a:prstGeom>
          <a:noFill/>
          <a:ln w="9525">
            <a:noFill/>
            <a:miter lim="800000"/>
            <a:headEnd/>
            <a:tailEnd/>
          </a:ln>
        </p:spPr>
      </p:pic>
      <p:pic>
        <p:nvPicPr>
          <p:cNvPr id="60420" name="Picture 5"/>
          <p:cNvPicPr>
            <a:picLocks noChangeAspect="1" noChangeArrowheads="1"/>
          </p:cNvPicPr>
          <p:nvPr/>
        </p:nvPicPr>
        <p:blipFill>
          <a:blip r:embed="rId4"/>
          <a:srcRect/>
          <a:stretch>
            <a:fillRect/>
          </a:stretch>
        </p:blipFill>
        <p:spPr bwMode="auto">
          <a:xfrm>
            <a:off x="4470682" y="1340769"/>
            <a:ext cx="4256856" cy="5323998"/>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67544" y="476672"/>
            <a:ext cx="8196290" cy="507504"/>
          </a:xfrm>
        </p:spPr>
        <p:txBody>
          <a:bodyPr>
            <a:norm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Горшки, кринки, миски</a:t>
            </a:r>
          </a:p>
        </p:txBody>
      </p:sp>
      <p:pic>
        <p:nvPicPr>
          <p:cNvPr id="62466" name="Picture 4"/>
          <p:cNvPicPr>
            <a:picLocks noChangeAspect="1" noChangeArrowheads="1"/>
          </p:cNvPicPr>
          <p:nvPr/>
        </p:nvPicPr>
        <p:blipFill>
          <a:blip r:embed="rId3"/>
          <a:srcRect/>
          <a:stretch>
            <a:fillRect/>
          </a:stretch>
        </p:blipFill>
        <p:spPr bwMode="auto">
          <a:xfrm>
            <a:off x="644505" y="1268760"/>
            <a:ext cx="7842367" cy="5066831"/>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979712" y="404664"/>
            <a:ext cx="5040560" cy="514861"/>
          </a:xfrm>
        </p:spPr>
        <p:txBody>
          <a:bodyPr>
            <a:norm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Ложка</a:t>
            </a:r>
          </a:p>
        </p:txBody>
      </p:sp>
      <p:sp>
        <p:nvSpPr>
          <p:cNvPr id="2" name="Текст 1"/>
          <p:cNvSpPr>
            <a:spLocks noGrp="1"/>
          </p:cNvSpPr>
          <p:nvPr>
            <p:ph type="body" idx="1"/>
          </p:nvPr>
        </p:nvSpPr>
        <p:spPr>
          <a:xfrm>
            <a:off x="323528" y="5460966"/>
            <a:ext cx="7551285" cy="1192654"/>
          </a:xfrm>
        </p:spPr>
        <p:txBody>
          <a:bodyPr/>
          <a:lstStyle/>
          <a:p>
            <a:pPr algn="l"/>
            <a:r>
              <a:rPr lang="ru-RU" dirty="0">
                <a:latin typeface="Times New Roman" panose="02020603050405020304" pitchFamily="18" charset="0"/>
                <a:cs typeface="Times New Roman" panose="02020603050405020304" pitchFamily="18" charset="0"/>
              </a:rPr>
              <a:t>Раньше ложки были деревянными, а вилок и вовсе не было.</a:t>
            </a:r>
          </a:p>
          <a:p>
            <a:pPr algn="l"/>
            <a:r>
              <a:rPr lang="ru-RU" dirty="0">
                <a:latin typeface="Times New Roman" panose="02020603050405020304" pitchFamily="18" charset="0"/>
                <a:cs typeface="Times New Roman" panose="02020603050405020304" pitchFamily="18" charset="0"/>
              </a:rPr>
              <a:t>Это теперь мы пользуемся железными ложками и вилками.</a:t>
            </a:r>
          </a:p>
          <a:p>
            <a:endParaRPr lang="ru-RU" dirty="0"/>
          </a:p>
        </p:txBody>
      </p:sp>
      <p:pic>
        <p:nvPicPr>
          <p:cNvPr id="66562" name="Picture 4" descr="C:\Users\Пользователь\Desktop\Новая папка\8595-143831-54916c2584375aeb54b4394df0eeee44[1].jpg"/>
          <p:cNvPicPr>
            <a:picLocks noChangeAspect="1" noChangeArrowheads="1"/>
          </p:cNvPicPr>
          <p:nvPr/>
        </p:nvPicPr>
        <p:blipFill>
          <a:blip r:embed="rId3"/>
          <a:srcRect/>
          <a:stretch>
            <a:fillRect/>
          </a:stretch>
        </p:blipFill>
        <p:spPr bwMode="auto">
          <a:xfrm>
            <a:off x="1125170" y="925205"/>
            <a:ext cx="6749643" cy="4535760"/>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60649"/>
            <a:ext cx="6255488" cy="864096"/>
          </a:xfrm>
        </p:spPr>
        <p:txBody>
          <a:bodyPr>
            <a:noAutofit/>
          </a:bodyPr>
          <a:lstStyle/>
          <a:p>
            <a:pP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Для глажки белья использовали рубель, позже чугунные утюги</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61442" y="4293096"/>
            <a:ext cx="4104456" cy="2304256"/>
          </a:xfrm>
        </p:spPr>
        <p:txBody>
          <a:bodyPr/>
          <a:lstStyle/>
          <a:p>
            <a:pPr algn="l"/>
            <a:r>
              <a:rPr lang="ru-RU" dirty="0">
                <a:latin typeface="Times New Roman" panose="02020603050405020304" pitchFamily="18" charset="0"/>
                <a:cs typeface="Times New Roman" panose="02020603050405020304" pitchFamily="18" charset="0"/>
              </a:rPr>
              <a:t>Рубель- это деревянная доска с поперечными желобками. Его использовали для глажки так: наматывали бельё на валик и колотили по нему.</a:t>
            </a:r>
          </a:p>
          <a:p>
            <a:endParaRPr lang="ru-RU" dirty="0"/>
          </a:p>
        </p:txBody>
      </p:sp>
      <p:pic>
        <p:nvPicPr>
          <p:cNvPr id="72706" name="Содержимое 4" descr="event-4090.jpg"/>
          <p:cNvPicPr>
            <a:picLocks noGrp="1" noChangeAspect="1"/>
          </p:cNvPicPr>
          <p:nvPr>
            <p:ph idx="4294967295"/>
          </p:nvPr>
        </p:nvPicPr>
        <p:blipFill>
          <a:blip r:embed="rId3"/>
          <a:srcRect/>
          <a:stretch>
            <a:fillRect/>
          </a:stretch>
        </p:blipFill>
        <p:spPr>
          <a:xfrm>
            <a:off x="4531392" y="1124745"/>
            <a:ext cx="4337906" cy="2957167"/>
          </a:xfrm>
        </p:spPr>
      </p:pic>
      <p:pic>
        <p:nvPicPr>
          <p:cNvPr id="72707" name="Picture 2" descr="C:\Users\123\Desktop\20130705104337-99685.jpg"/>
          <p:cNvPicPr>
            <a:picLocks noChangeAspect="1" noChangeArrowheads="1"/>
          </p:cNvPicPr>
          <p:nvPr/>
        </p:nvPicPr>
        <p:blipFill>
          <a:blip r:embed="rId4"/>
          <a:srcRect/>
          <a:stretch>
            <a:fillRect/>
          </a:stretch>
        </p:blipFill>
        <p:spPr bwMode="auto">
          <a:xfrm>
            <a:off x="251520" y="1224412"/>
            <a:ext cx="3924300" cy="2857500"/>
          </a:xfrm>
          <a:prstGeom prst="rect">
            <a:avLst/>
          </a:prstGeom>
          <a:noFill/>
          <a:ln w="9525">
            <a:noFill/>
            <a:miter lim="800000"/>
            <a:headEnd/>
            <a:tailEnd/>
          </a:ln>
        </p:spPr>
      </p:pic>
      <p:sp>
        <p:nvSpPr>
          <p:cNvPr id="7" name="Rectangle 3"/>
          <p:cNvSpPr txBox="1">
            <a:spLocks noChangeArrowheads="1"/>
          </p:cNvSpPr>
          <p:nvPr/>
        </p:nvSpPr>
        <p:spPr bwMode="auto">
          <a:xfrm>
            <a:off x="4265898" y="4342560"/>
            <a:ext cx="4603400" cy="2254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274320" indent="-274320" eaLnBrk="1" fontAlgn="auto" hangingPunct="1">
              <a:spcAft>
                <a:spcPts val="0"/>
              </a:spcAft>
              <a:buFont typeface="Wingdings" pitchFamily="2" charset="2"/>
              <a:buNone/>
              <a:defRPr/>
            </a:pPr>
            <a:r>
              <a:rPr lang="ru-RU" sz="2000" dirty="0" smtClean="0">
                <a:solidFill>
                  <a:srgbClr val="080808"/>
                </a:solidFill>
                <a:latin typeface="Times New Roman" panose="02020603050405020304" pitchFamily="18" charset="0"/>
                <a:cs typeface="Times New Roman" panose="02020603050405020304" pitchFamily="18" charset="0"/>
              </a:rPr>
              <a:t>Чугунный утюг от привычного нам отличался тем, что работал без электричества. Его наполняли углями и долгое время держали над пламенем печи. Такой утюг весил более 10 кг.</a:t>
            </a:r>
          </a:p>
          <a:p>
            <a:pPr marL="274320" indent="-274320" algn="ctr" eaLnBrk="1" fontAlgn="auto" hangingPunct="1">
              <a:spcAft>
                <a:spcPts val="0"/>
              </a:spcAft>
              <a:buFont typeface="Wingdings" pitchFamily="2" charset="2"/>
              <a:buNone/>
              <a:defRPr/>
            </a:pPr>
            <a:endParaRPr lang="ru-RU" sz="2000" dirty="0" smtClean="0">
              <a:solidFill>
                <a:srgbClr val="080808"/>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cSld>
  <p:clrMapOvr>
    <a:masterClrMapping/>
  </p:clrMapOvr>
  <p:transition advTm="5117">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260648"/>
            <a:ext cx="8712968" cy="2016224"/>
          </a:xfrm>
        </p:spPr>
        <p:txBody>
          <a:bodyPr/>
          <a:lstStyle/>
          <a:p>
            <a:pPr algn="l"/>
            <a:r>
              <a:rPr lang="ru-RU" dirty="0">
                <a:latin typeface="Times New Roman" panose="02020603050405020304" pitchFamily="18" charset="0"/>
                <a:cs typeface="Times New Roman" panose="02020603050405020304" pitchFamily="18" charset="0"/>
              </a:rPr>
              <a:t>Перед вами русская изба. Слово  «Изба» произошло от слова «</a:t>
            </a:r>
            <a:r>
              <a:rPr lang="ru-RU" dirty="0" err="1">
                <a:latin typeface="Times New Roman" panose="02020603050405020304" pitchFamily="18" charset="0"/>
                <a:cs typeface="Times New Roman" panose="02020603050405020304" pitchFamily="18" charset="0"/>
              </a:rPr>
              <a:t>истьба</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истопка</a:t>
            </a:r>
            <a:r>
              <a:rPr lang="ru-RU" dirty="0">
                <a:latin typeface="Times New Roman" panose="02020603050405020304" pitchFamily="18" charset="0"/>
                <a:cs typeface="Times New Roman" panose="02020603050405020304" pitchFamily="18" charset="0"/>
              </a:rPr>
              <a:t>» – «топить» - «отапливать».</a:t>
            </a:r>
          </a:p>
          <a:p>
            <a:pPr algn="l"/>
            <a:r>
              <a:rPr lang="ru-RU" dirty="0">
                <a:latin typeface="Times New Roman" panose="02020603050405020304" pitchFamily="18" charset="0"/>
                <a:cs typeface="Times New Roman" panose="02020603050405020304" pitchFamily="18" charset="0"/>
              </a:rPr>
              <a:t>Это сейчас мы с вами живём в квартирах. У нас есть электричество, телевизор, интернет. На кухне- плита, микроволновка, электрический чайник. А раньше люди жили в избах.</a:t>
            </a:r>
          </a:p>
          <a:p>
            <a:endParaRPr lang="ru-RU" dirty="0"/>
          </a:p>
        </p:txBody>
      </p:sp>
      <p:pic>
        <p:nvPicPr>
          <p:cNvPr id="15362" name="Содержимое 4" descr="Vnutrennyaya-otdelka-russkoy-izbyi-i-obustroystvo-dvora.jpg"/>
          <p:cNvPicPr>
            <a:picLocks noGrp="1" noChangeAspect="1"/>
          </p:cNvPicPr>
          <p:nvPr>
            <p:ph idx="4294967295"/>
          </p:nvPr>
        </p:nvPicPr>
        <p:blipFill>
          <a:blip r:embed="rId3"/>
          <a:srcRect/>
          <a:stretch>
            <a:fillRect/>
          </a:stretch>
        </p:blipFill>
        <p:spPr>
          <a:xfrm>
            <a:off x="683568" y="1988840"/>
            <a:ext cx="7632848" cy="4661909"/>
          </a:xfrm>
        </p:spPr>
      </p:pic>
    </p:spTree>
  </p:cSld>
  <p:clrMapOvr>
    <a:masterClrMapping/>
  </p:clrMapOvr>
  <p:transition advTm="4867">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81613" y="188640"/>
            <a:ext cx="7239000" cy="804628"/>
          </a:xfrm>
        </p:spPr>
        <p:txBody>
          <a:bodyPr>
            <a:norm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Рядом с печкой был закут - бабий угол, для рукоделия и приготовления пищи</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78850" name="Содержимое 6" descr="len2.jpg"/>
          <p:cNvPicPr>
            <a:picLocks noGrp="1" noChangeAspect="1"/>
          </p:cNvPicPr>
          <p:nvPr>
            <p:ph idx="4294967295"/>
          </p:nvPr>
        </p:nvPicPr>
        <p:blipFill>
          <a:blip r:embed="rId3"/>
          <a:srcRect/>
          <a:stretch>
            <a:fillRect/>
          </a:stretch>
        </p:blipFill>
        <p:spPr>
          <a:xfrm>
            <a:off x="692738" y="1124744"/>
            <a:ext cx="7416750" cy="5562563"/>
          </a:xfrm>
        </p:spPr>
      </p:pic>
    </p:spTree>
  </p:cSld>
  <p:clrMapOvr>
    <a:masterClrMapping/>
  </p:clrMapOvr>
  <p:transition advTm="5132">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55437"/>
            <a:ext cx="6255488" cy="1362075"/>
          </a:xfrm>
        </p:spPr>
        <p:txBody>
          <a:bodyPr>
            <a:normAutofit fontScale="90000"/>
          </a:bodyPr>
          <a:lstStyle/>
          <a:p>
            <a:pPr algn="ctr" eaLnBrk="1" fontAlgn="auto" hangingPunct="1">
              <a:spcAft>
                <a:spcPts val="0"/>
              </a:spcAft>
              <a:defRPr/>
            </a:pPr>
            <a:r>
              <a:rPr lang="ru-RU" dirty="0" smtClean="0"/>
              <a:t> </a:t>
            </a:r>
            <a:r>
              <a:rPr lang="ru-RU" sz="2700" dirty="0" smtClean="0">
                <a:solidFill>
                  <a:srgbClr val="FF0000"/>
                </a:solidFill>
                <a:latin typeface="Times New Roman" panose="02020603050405020304" pitchFamily="18" charset="0"/>
                <a:cs typeface="Times New Roman" panose="02020603050405020304" pitchFamily="18" charset="0"/>
              </a:rPr>
              <a:t>обязательным Занятием крестьянской женщины зимой было прядение</a:t>
            </a:r>
            <a:endParaRPr lang="ru-RU" sz="2700" dirty="0">
              <a:solidFill>
                <a:srgbClr val="FF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258448" y="1590536"/>
            <a:ext cx="4680645" cy="2376264"/>
          </a:xfrm>
        </p:spPr>
        <p:txBody>
          <a:bodyPr/>
          <a:lstStyle/>
          <a:p>
            <a:pPr algn="l"/>
            <a:r>
              <a:rPr lang="ru-RU" dirty="0">
                <a:latin typeface="Times New Roman" panose="02020603050405020304" pitchFamily="18" charset="0"/>
                <a:cs typeface="Times New Roman" panose="02020603050405020304" pitchFamily="18" charset="0"/>
              </a:rPr>
              <a:t>Девушка должна была прясть с 6-8 лет, чтобы приготовить себе приданое.</a:t>
            </a:r>
          </a:p>
          <a:p>
            <a:pPr algn="l"/>
            <a:r>
              <a:rPr lang="ru-RU" dirty="0">
                <a:latin typeface="Times New Roman" panose="02020603050405020304" pitchFamily="18" charset="0"/>
                <a:cs typeface="Times New Roman" panose="02020603050405020304" pitchFamily="18" charset="0"/>
              </a:rPr>
              <a:t>Прялки делали из дерева (берёза, липа, осина). Отец дарил прялку дочери на свадьбу. Прялки принято было украшать и расписывать, поэтому ни одна прялка не похожа на другую</a:t>
            </a:r>
            <a:r>
              <a:rPr lang="ru-RU" dirty="0" smtClean="0"/>
              <a:t>.</a:t>
            </a:r>
            <a:endParaRPr lang="ru-RU" dirty="0"/>
          </a:p>
        </p:txBody>
      </p:sp>
      <p:pic>
        <p:nvPicPr>
          <p:cNvPr id="80898" name="Содержимое 3" descr="0_27d20_817d4ecf_XL.jpg"/>
          <p:cNvPicPr>
            <a:picLocks noGrp="1" noChangeAspect="1"/>
          </p:cNvPicPr>
          <p:nvPr>
            <p:ph idx="4294967295"/>
          </p:nvPr>
        </p:nvPicPr>
        <p:blipFill>
          <a:blip r:embed="rId3"/>
          <a:srcRect/>
          <a:stretch>
            <a:fillRect/>
          </a:stretch>
        </p:blipFill>
        <p:spPr>
          <a:xfrm>
            <a:off x="4910798" y="1634761"/>
            <a:ext cx="4176712" cy="4810125"/>
          </a:xfrm>
        </p:spPr>
      </p:pic>
      <p:pic>
        <p:nvPicPr>
          <p:cNvPr id="80899" name="Picture 3" descr="C:\Users\123\Desktop\NWsLz.jpg"/>
          <p:cNvPicPr>
            <a:picLocks noChangeAspect="1" noChangeArrowheads="1"/>
          </p:cNvPicPr>
          <p:nvPr/>
        </p:nvPicPr>
        <p:blipFill>
          <a:blip r:embed="rId4"/>
          <a:srcRect/>
          <a:stretch>
            <a:fillRect/>
          </a:stretch>
        </p:blipFill>
        <p:spPr bwMode="auto">
          <a:xfrm>
            <a:off x="258448" y="4039824"/>
            <a:ext cx="4429125" cy="2557826"/>
          </a:xfrm>
          <a:prstGeom prst="rect">
            <a:avLst/>
          </a:prstGeom>
          <a:noFill/>
          <a:ln w="9525">
            <a:noFill/>
            <a:miter lim="800000"/>
            <a:headEnd/>
            <a:tailEnd/>
          </a:ln>
        </p:spPr>
      </p:pic>
    </p:spTree>
  </p:cSld>
  <p:clrMapOvr>
    <a:masterClrMapping/>
  </p:clrMapOvr>
  <p:transition advTm="5132">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200800" cy="864096"/>
          </a:xfrm>
        </p:spPr>
        <p:txBody>
          <a:bodyPr>
            <a:normAutofit fontScale="90000"/>
          </a:bodyPr>
          <a:lstStyle/>
          <a:p>
            <a:pPr algn="ctr" eaLnBrk="1" fontAlgn="auto" hangingPunct="1">
              <a:spcAft>
                <a:spcPts val="0"/>
              </a:spcAft>
              <a:defRPr/>
            </a:pPr>
            <a:r>
              <a:rPr lang="ru-RU" dirty="0" smtClean="0"/>
              <a:t> </a:t>
            </a:r>
            <a:r>
              <a:rPr lang="ru-RU" sz="2700" dirty="0" smtClean="0">
                <a:solidFill>
                  <a:srgbClr val="FF0000"/>
                </a:solidFill>
                <a:latin typeface="Times New Roman" panose="02020603050405020304" pitchFamily="18" charset="0"/>
                <a:cs typeface="Times New Roman" panose="02020603050405020304" pitchFamily="18" charset="0"/>
              </a:rPr>
              <a:t>мужчины на Руси  плели корзины и лапти</a:t>
            </a:r>
            <a:endParaRPr lang="ru-RU" sz="2700" dirty="0">
              <a:solidFill>
                <a:srgbClr val="FF0000"/>
              </a:solidFill>
              <a:latin typeface="Times New Roman" panose="02020603050405020304" pitchFamily="18" charset="0"/>
              <a:cs typeface="Times New Roman" panose="02020603050405020304" pitchFamily="18" charset="0"/>
            </a:endParaRPr>
          </a:p>
        </p:txBody>
      </p:sp>
      <p:sp>
        <p:nvSpPr>
          <p:cNvPr id="84994" name="Содержимое 2"/>
          <p:cNvSpPr>
            <a:spLocks noGrp="1"/>
          </p:cNvSpPr>
          <p:nvPr>
            <p:ph idx="1"/>
          </p:nvPr>
        </p:nvSpPr>
        <p:spPr>
          <a:xfrm>
            <a:off x="611188" y="1700213"/>
            <a:ext cx="7239000" cy="4846637"/>
          </a:xfrm>
        </p:spPr>
        <p:txBody>
          <a:bodyPr/>
          <a:lstStyle/>
          <a:p>
            <a:pPr eaLnBrk="1" hangingPunct="1"/>
            <a:endParaRPr lang="ru-RU" smtClean="0"/>
          </a:p>
        </p:txBody>
      </p:sp>
      <p:pic>
        <p:nvPicPr>
          <p:cNvPr id="84995" name="Picture 2" descr="C:\Users\123\Desktop\0506fd7725ccabfa0.jpg"/>
          <p:cNvPicPr>
            <a:picLocks noChangeAspect="1" noChangeArrowheads="1"/>
          </p:cNvPicPr>
          <p:nvPr/>
        </p:nvPicPr>
        <p:blipFill>
          <a:blip r:embed="rId3"/>
          <a:srcRect/>
          <a:stretch>
            <a:fillRect/>
          </a:stretch>
        </p:blipFill>
        <p:spPr bwMode="auto">
          <a:xfrm>
            <a:off x="4288532" y="1559878"/>
            <a:ext cx="4243908" cy="5048814"/>
          </a:xfrm>
          <a:prstGeom prst="rect">
            <a:avLst/>
          </a:prstGeom>
          <a:noFill/>
          <a:ln w="9525">
            <a:noFill/>
            <a:miter lim="800000"/>
            <a:headEnd/>
            <a:tailEnd/>
          </a:ln>
        </p:spPr>
      </p:pic>
      <p:pic>
        <p:nvPicPr>
          <p:cNvPr id="84996" name="Picture 4" descr="C:\Users\123\Desktop\1341840253_dsc_0886copy.jpg"/>
          <p:cNvPicPr>
            <a:picLocks noChangeAspect="1" noChangeArrowheads="1"/>
          </p:cNvPicPr>
          <p:nvPr/>
        </p:nvPicPr>
        <p:blipFill>
          <a:blip r:embed="rId4"/>
          <a:srcRect/>
          <a:stretch>
            <a:fillRect/>
          </a:stretch>
        </p:blipFill>
        <p:spPr bwMode="auto">
          <a:xfrm>
            <a:off x="189037" y="1603375"/>
            <a:ext cx="4094931" cy="5040312"/>
          </a:xfrm>
          <a:prstGeom prst="rect">
            <a:avLst/>
          </a:prstGeom>
          <a:noFill/>
          <a:ln w="9525">
            <a:noFill/>
            <a:miter lim="800000"/>
            <a:headEnd/>
            <a:tailEnd/>
          </a:ln>
        </p:spPr>
      </p:pic>
    </p:spTree>
  </p:cSld>
  <p:clrMapOvr>
    <a:masterClrMapping/>
  </p:clrMapOvr>
  <p:transition advTm="5038">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76672"/>
            <a:ext cx="7239000" cy="770344"/>
          </a:xfrm>
        </p:spPr>
        <p:txBody>
          <a:bodyPr>
            <a:norm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Лапти - плетёная обувь из лыка или бересты</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87042" name="Содержимое 6" descr="_SAM6459.JPG"/>
          <p:cNvPicPr>
            <a:picLocks noGrp="1" noChangeAspect="1"/>
          </p:cNvPicPr>
          <p:nvPr>
            <p:ph idx="1"/>
          </p:nvPr>
        </p:nvPicPr>
        <p:blipFill>
          <a:blip r:embed="rId3"/>
          <a:srcRect/>
          <a:stretch>
            <a:fillRect/>
          </a:stretch>
        </p:blipFill>
        <p:spPr>
          <a:xfrm>
            <a:off x="4235351" y="1412776"/>
            <a:ext cx="4585122" cy="4968552"/>
          </a:xfrm>
        </p:spPr>
      </p:pic>
      <p:pic>
        <p:nvPicPr>
          <p:cNvPr id="87043" name="Picture 2" descr="C:\Users\123\Desktop\image006.jpg"/>
          <p:cNvPicPr>
            <a:picLocks noChangeAspect="1" noChangeArrowheads="1"/>
          </p:cNvPicPr>
          <p:nvPr/>
        </p:nvPicPr>
        <p:blipFill>
          <a:blip r:embed="rId4"/>
          <a:srcRect/>
          <a:stretch>
            <a:fillRect/>
          </a:stretch>
        </p:blipFill>
        <p:spPr bwMode="auto">
          <a:xfrm>
            <a:off x="179512" y="1412776"/>
            <a:ext cx="4055838" cy="4968552"/>
          </a:xfrm>
          <a:prstGeom prst="rect">
            <a:avLst/>
          </a:prstGeom>
          <a:noFill/>
          <a:ln w="9525">
            <a:noFill/>
            <a:miter lim="800000"/>
            <a:headEnd/>
            <a:tailEnd/>
          </a:ln>
        </p:spPr>
      </p:pic>
    </p:spTree>
  </p:cSld>
  <p:clrMapOvr>
    <a:masterClrMapping/>
  </p:clrMapOvr>
  <p:transition advTm="5117">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0" y="404664"/>
            <a:ext cx="7239000" cy="770344"/>
          </a:xfrm>
        </p:spPr>
        <p:txBody>
          <a:bodyPr>
            <a:norm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Излюбленная одежда на Руси: рубахи да сарафаны</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89090" name="Содержимое 3" descr="_jpg_1358329695.jpg"/>
          <p:cNvPicPr>
            <a:picLocks noGrp="1" noChangeAspect="1"/>
          </p:cNvPicPr>
          <p:nvPr>
            <p:ph idx="1"/>
          </p:nvPr>
        </p:nvPicPr>
        <p:blipFill>
          <a:blip r:embed="rId3"/>
          <a:srcRect/>
          <a:stretch>
            <a:fillRect/>
          </a:stretch>
        </p:blipFill>
        <p:spPr>
          <a:xfrm>
            <a:off x="4716016" y="1628775"/>
            <a:ext cx="4248472" cy="5043870"/>
          </a:xfrm>
        </p:spPr>
      </p:pic>
      <p:pic>
        <p:nvPicPr>
          <p:cNvPr id="89091" name="Picture 2" descr="C:\Users\123\Desktop\image008.jpg"/>
          <p:cNvPicPr>
            <a:picLocks noChangeAspect="1" noChangeArrowheads="1"/>
          </p:cNvPicPr>
          <p:nvPr/>
        </p:nvPicPr>
        <p:blipFill>
          <a:blip r:embed="rId4"/>
          <a:srcRect/>
          <a:stretch>
            <a:fillRect/>
          </a:stretch>
        </p:blipFill>
        <p:spPr bwMode="auto">
          <a:xfrm>
            <a:off x="250825" y="1628775"/>
            <a:ext cx="4321175" cy="5016893"/>
          </a:xfrm>
          <a:prstGeom prst="rect">
            <a:avLst/>
          </a:prstGeom>
          <a:noFill/>
          <a:ln w="9525">
            <a:noFill/>
            <a:miter lim="800000"/>
            <a:headEnd/>
            <a:tailEnd/>
          </a:ln>
        </p:spPr>
      </p:pic>
    </p:spTree>
  </p:cSld>
  <p:clrMapOvr>
    <a:masterClrMapping/>
  </p:clrMapOvr>
  <p:transition advTm="5273">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86435"/>
            <a:ext cx="7410480" cy="882771"/>
          </a:xfrm>
        </p:spPr>
        <p:txBody>
          <a:bodyPr>
            <a:no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Хороводами да Частушками веселил народ душу русскую…</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91139" name="Picture 2" descr="C:\Users\123\Desktop\831845_3194-800x600.jpg"/>
          <p:cNvPicPr>
            <a:picLocks noChangeAspect="1" noChangeArrowheads="1"/>
          </p:cNvPicPr>
          <p:nvPr/>
        </p:nvPicPr>
        <p:blipFill>
          <a:blip r:embed="rId3"/>
          <a:srcRect/>
          <a:stretch>
            <a:fillRect/>
          </a:stretch>
        </p:blipFill>
        <p:spPr bwMode="auto">
          <a:xfrm>
            <a:off x="4427984" y="1484784"/>
            <a:ext cx="4464050" cy="4092475"/>
          </a:xfrm>
          <a:prstGeom prst="rect">
            <a:avLst/>
          </a:prstGeom>
          <a:noFill/>
          <a:ln w="9525">
            <a:noFill/>
            <a:miter lim="800000"/>
            <a:headEnd/>
            <a:tailEnd/>
          </a:ln>
        </p:spPr>
      </p:pic>
      <p:pic>
        <p:nvPicPr>
          <p:cNvPr id="91140" name="Picture 3" descr="C:\Users\123\Desktop\x-1.jpg"/>
          <p:cNvPicPr>
            <a:picLocks noChangeAspect="1" noChangeArrowheads="1"/>
          </p:cNvPicPr>
          <p:nvPr/>
        </p:nvPicPr>
        <p:blipFill>
          <a:blip r:embed="rId4"/>
          <a:srcRect/>
          <a:stretch>
            <a:fillRect/>
          </a:stretch>
        </p:blipFill>
        <p:spPr bwMode="auto">
          <a:xfrm>
            <a:off x="107504" y="2708920"/>
            <a:ext cx="4163531" cy="3950196"/>
          </a:xfrm>
          <a:prstGeom prst="rect">
            <a:avLst/>
          </a:prstGeom>
          <a:noFill/>
          <a:ln w="9525">
            <a:noFill/>
            <a:miter lim="800000"/>
            <a:headEnd/>
            <a:tailEnd/>
          </a:ln>
        </p:spPr>
      </p:pic>
    </p:spTree>
  </p:cSld>
  <p:clrMapOvr>
    <a:masterClrMapping/>
  </p:clrMapOvr>
  <p:transition advTm="4992">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476672"/>
            <a:ext cx="4258816" cy="482312"/>
          </a:xfrm>
        </p:spPr>
        <p:txBody>
          <a:bodyPr>
            <a:normAutofit/>
          </a:bodyPr>
          <a:lstStyle/>
          <a:p>
            <a:pP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Спасибо за внимание!</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93186" name="Содержимое 2"/>
          <p:cNvSpPr>
            <a:spLocks noGrp="1"/>
          </p:cNvSpPr>
          <p:nvPr>
            <p:ph idx="1"/>
          </p:nvPr>
        </p:nvSpPr>
        <p:spPr/>
        <p:txBody>
          <a:bodyPr/>
          <a:lstStyle/>
          <a:p>
            <a:pPr eaLnBrk="1" hangingPunct="1"/>
            <a:endParaRPr lang="ru-RU" smtClean="0"/>
          </a:p>
        </p:txBody>
      </p:sp>
      <p:pic>
        <p:nvPicPr>
          <p:cNvPr id="93187" name="Picture 2" descr="C:\Users\123\Desktop\презентация изба\724242717.jpg"/>
          <p:cNvPicPr>
            <a:picLocks noChangeAspect="1" noChangeArrowheads="1"/>
          </p:cNvPicPr>
          <p:nvPr/>
        </p:nvPicPr>
        <p:blipFill>
          <a:blip r:embed="rId3"/>
          <a:srcRect/>
          <a:stretch>
            <a:fillRect/>
          </a:stretch>
        </p:blipFill>
        <p:spPr bwMode="auto">
          <a:xfrm>
            <a:off x="179512" y="1196752"/>
            <a:ext cx="8761534" cy="5403627"/>
          </a:xfrm>
          <a:prstGeom prst="rect">
            <a:avLst/>
          </a:prstGeom>
          <a:noFill/>
          <a:ln w="9525">
            <a:noFill/>
            <a:miter lim="800000"/>
            <a:headEnd/>
            <a:tailEnd/>
          </a:ln>
        </p:spPr>
      </p:pic>
    </p:spTree>
  </p:cSld>
  <p:clrMapOvr>
    <a:masterClrMapping/>
  </p:clrMapOvr>
  <p:transition advTm="5148">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179512" y="188640"/>
            <a:ext cx="8784976" cy="2664296"/>
          </a:xfrm>
        </p:spPr>
        <p:txBody>
          <a:bodyPr/>
          <a:lstStyle/>
          <a:p>
            <a:pPr marL="0" indent="0" eaLnBrk="1" hangingPunct="1">
              <a:buNone/>
            </a:pPr>
            <a:r>
              <a:rPr lang="ru-RU" sz="1800" dirty="0">
                <a:latin typeface="Times New Roman" panose="02020603050405020304" pitchFamily="18" charset="0"/>
                <a:cs typeface="Times New Roman" panose="02020603050405020304" pitchFamily="18" charset="0"/>
              </a:rPr>
              <a:t>На Руси избы строились на берегах рек, озёр, ведь рыболовство считалось одним из важных </a:t>
            </a:r>
            <a:r>
              <a:rPr lang="ru-RU" sz="1800" dirty="0" smtClean="0">
                <a:latin typeface="Times New Roman" panose="02020603050405020304" pitchFamily="18" charset="0"/>
                <a:cs typeface="Times New Roman" panose="02020603050405020304" pitchFamily="18" charset="0"/>
              </a:rPr>
              <a:t>промыслов.</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Место </a:t>
            </a:r>
            <a:r>
              <a:rPr lang="ru-RU" sz="1800" dirty="0">
                <a:latin typeface="Times New Roman" panose="02020603050405020304" pitchFamily="18" charset="0"/>
                <a:cs typeface="Times New Roman" panose="02020603050405020304" pitchFamily="18" charset="0"/>
              </a:rPr>
              <a:t>для постройки выбиралось очень тщательно. Новая изба никогда не строилась на месте старой. Ориентиром для выбора места для избы служили домашние животные. Где животное ляжет отдыхать, там самое благоприятное место для постройки. Жилище делали из дерева, и говорили: не построить избу, а «срубить дом». Делали это при помощи одного топора, а позднее- </a:t>
            </a:r>
            <a:r>
              <a:rPr lang="ru-RU" sz="1800" dirty="0" smtClean="0">
                <a:latin typeface="Times New Roman" panose="02020603050405020304" pitchFamily="18" charset="0"/>
                <a:cs typeface="Times New Roman" panose="02020603050405020304" pitchFamily="18" charset="0"/>
              </a:rPr>
              <a:t>пилы.</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ru-RU" sz="1800" dirty="0" smtClean="0">
                <a:latin typeface="Times New Roman" panose="02020603050405020304" pitchFamily="18" charset="0"/>
                <a:cs typeface="Times New Roman" panose="02020603050405020304" pitchFamily="18" charset="0"/>
              </a:rPr>
              <a:t>Избы </a:t>
            </a:r>
            <a:r>
              <a:rPr lang="ru-RU" sz="1800" dirty="0">
                <a:latin typeface="Times New Roman" panose="02020603050405020304" pitchFamily="18" charset="0"/>
                <a:cs typeface="Times New Roman" panose="02020603050405020304" pitchFamily="18" charset="0"/>
              </a:rPr>
              <a:t>делали квадратными или прямоугольными, одноэтажными. Ничего лишнего</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17411" name="Picture 4"/>
          <p:cNvPicPr>
            <a:picLocks noChangeAspect="1" noChangeArrowheads="1"/>
          </p:cNvPicPr>
          <p:nvPr/>
        </p:nvPicPr>
        <p:blipFill>
          <a:blip r:embed="rId3"/>
          <a:srcRect/>
          <a:stretch>
            <a:fillRect/>
          </a:stretch>
        </p:blipFill>
        <p:spPr bwMode="auto">
          <a:xfrm>
            <a:off x="467544" y="2492896"/>
            <a:ext cx="7960231" cy="4248472"/>
          </a:xfrm>
          <a:prstGeom prst="rect">
            <a:avLst/>
          </a:prstGeom>
          <a:noFill/>
          <a:ln w="9525">
            <a:noFill/>
            <a:miter lim="800000"/>
            <a:headEnd/>
            <a:tailEnd/>
          </a:ln>
        </p:spPr>
      </p:pic>
    </p:spTree>
  </p:cSld>
  <p:clrMapOvr>
    <a:masterClrMapping/>
  </p:clrMapOvr>
  <p:transition advTm="5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4"/>
          <p:cNvSpPr>
            <a:spLocks noGrp="1"/>
          </p:cNvSpPr>
          <p:nvPr>
            <p:ph sz="half" idx="4294967295"/>
          </p:nvPr>
        </p:nvSpPr>
        <p:spPr>
          <a:xfrm>
            <a:off x="468313" y="1628775"/>
            <a:ext cx="3543300" cy="4846638"/>
          </a:xfrm>
        </p:spPr>
        <p:txBody>
          <a:bodyPr/>
          <a:lstStyle/>
          <a:p>
            <a:endParaRPr lang="ru-RU" sz="2200" dirty="0" smtClean="0"/>
          </a:p>
        </p:txBody>
      </p:sp>
      <p:sp>
        <p:nvSpPr>
          <p:cNvPr id="19460" name="Rectangle 16"/>
          <p:cNvSpPr>
            <a:spLocks noGrp="1"/>
          </p:cNvSpPr>
          <p:nvPr>
            <p:ph sz="quarter" idx="4294967295"/>
          </p:nvPr>
        </p:nvSpPr>
        <p:spPr>
          <a:xfrm>
            <a:off x="4270375" y="645907"/>
            <a:ext cx="4622105" cy="1846989"/>
          </a:xfrm>
        </p:spPr>
        <p:txBody>
          <a:bodyPr/>
          <a:lstStyle/>
          <a:p>
            <a:pPr marL="0" indent="0">
              <a:buNone/>
            </a:pPr>
            <a:r>
              <a:rPr lang="ru-RU" sz="2000" dirty="0">
                <a:latin typeface="Times New Roman" panose="02020603050405020304" pitchFamily="18" charset="0"/>
                <a:cs typeface="Times New Roman" panose="02020603050405020304" pitchFamily="18" charset="0"/>
              </a:rPr>
              <a:t>Главным украшением избы были окна, поэтому ставни на окнах делали резными, расписными. Они служили не только украшением, но и защитой от солнца, ветра и воров</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19461" name="Picture 18" descr="prodam-mebel-pod-starinu_afe2-1382993634057717-6-big_18-23-43"/>
          <p:cNvPicPr>
            <a:picLocks noChangeAspect="1" noChangeArrowheads="1"/>
          </p:cNvPicPr>
          <p:nvPr/>
        </p:nvPicPr>
        <p:blipFill>
          <a:blip r:embed="rId3"/>
          <a:srcRect/>
          <a:stretch>
            <a:fillRect/>
          </a:stretch>
        </p:blipFill>
        <p:spPr bwMode="auto">
          <a:xfrm>
            <a:off x="4270375" y="2348880"/>
            <a:ext cx="4464329" cy="1944687"/>
          </a:xfrm>
          <a:prstGeom prst="rect">
            <a:avLst/>
          </a:prstGeom>
          <a:noFill/>
          <a:ln w="9525">
            <a:noFill/>
            <a:miter lim="800000"/>
            <a:headEnd/>
            <a:tailEnd/>
          </a:ln>
        </p:spPr>
      </p:pic>
      <p:pic>
        <p:nvPicPr>
          <p:cNvPr id="19462" name="Picture 20" descr="Omsk_m_10"/>
          <p:cNvPicPr>
            <a:picLocks noChangeAspect="1" noChangeArrowheads="1"/>
          </p:cNvPicPr>
          <p:nvPr/>
        </p:nvPicPr>
        <p:blipFill>
          <a:blip r:embed="rId4"/>
          <a:srcRect/>
          <a:stretch>
            <a:fillRect/>
          </a:stretch>
        </p:blipFill>
        <p:spPr bwMode="auto">
          <a:xfrm>
            <a:off x="468313" y="1303197"/>
            <a:ext cx="3512063" cy="5172216"/>
          </a:xfrm>
          <a:prstGeom prst="rect">
            <a:avLst/>
          </a:prstGeom>
          <a:noFill/>
          <a:ln w="9525">
            <a:noFill/>
            <a:miter lim="800000"/>
            <a:headEnd/>
            <a:tailEnd/>
          </a:ln>
        </p:spPr>
      </p:pic>
      <p:pic>
        <p:nvPicPr>
          <p:cNvPr id="19463" name="Picture 22" descr="33"/>
          <p:cNvPicPr>
            <a:picLocks noChangeAspect="1" noChangeArrowheads="1"/>
          </p:cNvPicPr>
          <p:nvPr/>
        </p:nvPicPr>
        <p:blipFill>
          <a:blip r:embed="rId5"/>
          <a:srcRect/>
          <a:stretch>
            <a:fillRect/>
          </a:stretch>
        </p:blipFill>
        <p:spPr bwMode="auto">
          <a:xfrm>
            <a:off x="4318829" y="4387850"/>
            <a:ext cx="4415875" cy="2087563"/>
          </a:xfrm>
          <a:prstGeom prst="rect">
            <a:avLst/>
          </a:prstGeom>
          <a:noFill/>
          <a:ln w="9525">
            <a:noFill/>
            <a:miter lim="800000"/>
            <a:headEnd/>
            <a:tailEnd/>
          </a:ln>
        </p:spPr>
      </p:pic>
      <p:sp>
        <p:nvSpPr>
          <p:cNvPr id="11" name="Заголовок 1"/>
          <p:cNvSpPr>
            <a:spLocks noGrp="1"/>
          </p:cNvSpPr>
          <p:nvPr>
            <p:ph type="title"/>
          </p:nvPr>
        </p:nvSpPr>
        <p:spPr>
          <a:xfrm>
            <a:off x="2627784" y="70123"/>
            <a:ext cx="3168352" cy="481502"/>
          </a:xfrm>
        </p:spPr>
        <p:txBody>
          <a:bodyPr>
            <a:norm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Ставни на окнах</a:t>
            </a:r>
            <a:endParaRPr lang="ru-RU"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382701"/>
            <a:ext cx="6255488" cy="1362075"/>
          </a:xfrm>
        </p:spPr>
        <p:txBody>
          <a:bodyPr>
            <a:norm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Люди верили, что </a:t>
            </a:r>
            <a:br>
              <a:rPr lang="ru-RU" sz="2400" dirty="0" smtClean="0">
                <a:solidFill>
                  <a:srgbClr val="FF0000"/>
                </a:solidFill>
                <a:latin typeface="Times New Roman" panose="02020603050405020304" pitchFamily="18" charset="0"/>
                <a:cs typeface="Times New Roman" panose="02020603050405020304" pitchFamily="18" charset="0"/>
              </a:rPr>
            </a:br>
            <a:r>
              <a:rPr lang="ru-RU" sz="2400" dirty="0" smtClean="0">
                <a:solidFill>
                  <a:srgbClr val="FF0000"/>
                </a:solidFill>
                <a:latin typeface="Times New Roman" panose="02020603050405020304" pitchFamily="18" charset="0"/>
                <a:cs typeface="Times New Roman" panose="02020603050405020304" pitchFamily="18" charset="0"/>
              </a:rPr>
              <a:t>в каждой избе жил свой домовой – покровитель  дома</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79512" y="1753598"/>
            <a:ext cx="4104456" cy="3763633"/>
          </a:xfrm>
        </p:spPr>
        <p:txBody>
          <a:bodyPr/>
          <a:lstStyle/>
          <a:p>
            <a:pPr algn="l"/>
            <a:r>
              <a:rPr lang="ru-RU" dirty="0" smtClean="0">
                <a:latin typeface="Times New Roman" panose="02020603050405020304" pitchFamily="18" charset="0"/>
                <a:cs typeface="Times New Roman" panose="02020603050405020304" pitchFamily="18" charset="0"/>
              </a:rPr>
              <a:t>Если </a:t>
            </a:r>
            <a:r>
              <a:rPr lang="ru-RU" dirty="0">
                <a:latin typeface="Times New Roman" panose="02020603050405020304" pitchFamily="18" charset="0"/>
                <a:cs typeface="Times New Roman" panose="02020603050405020304" pitchFamily="18" charset="0"/>
              </a:rPr>
              <a:t>в избе происходило что-то плохое, например пропадали вещи, то это списывали на проделки домового. Старались его удобрить, в тёмном уголке ставили мисочку с молоком. Если молоко исчезало, то домовой принял дар и больше не шалил, а вещи, что удивительно, находились. </a:t>
            </a:r>
          </a:p>
        </p:txBody>
      </p:sp>
      <p:pic>
        <p:nvPicPr>
          <p:cNvPr id="21506" name="Содержимое 3" descr="pred01_006.jpg"/>
          <p:cNvPicPr>
            <a:picLocks noGrp="1" noChangeAspect="1"/>
          </p:cNvPicPr>
          <p:nvPr>
            <p:ph idx="4294967295"/>
          </p:nvPr>
        </p:nvPicPr>
        <p:blipFill>
          <a:blip r:embed="rId3"/>
          <a:srcRect/>
          <a:stretch>
            <a:fillRect/>
          </a:stretch>
        </p:blipFill>
        <p:spPr>
          <a:xfrm>
            <a:off x="4283968" y="1744776"/>
            <a:ext cx="4536504" cy="4780568"/>
          </a:xfrm>
        </p:spPr>
      </p:pic>
    </p:spTree>
  </p:cSld>
  <p:clrMapOvr>
    <a:masterClrMapping/>
  </p:clrMapOvr>
  <p:transition advTm="5148">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3250" y="332656"/>
            <a:ext cx="7056784" cy="1362075"/>
          </a:xfrm>
        </p:spPr>
        <p:txBody>
          <a:bodyPr>
            <a:norm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В избе была одна комната- горница, она была и кухней и спальней</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idx="1"/>
          </p:nvPr>
        </p:nvSpPr>
        <p:spPr>
          <a:xfrm>
            <a:off x="1547664" y="5373216"/>
            <a:ext cx="5904656" cy="1484784"/>
          </a:xfrm>
        </p:spPr>
        <p:txBody>
          <a:bodyPr/>
          <a:lstStyle/>
          <a:p>
            <a:r>
              <a:rPr lang="ru-RU" dirty="0">
                <a:latin typeface="Times New Roman" panose="02020603050405020304" pitchFamily="18" charset="0"/>
                <a:cs typeface="Times New Roman" panose="02020603050405020304" pitchFamily="18" charset="0"/>
              </a:rPr>
              <a:t>Внутри жилища всё было очень просто- ничего лишнего, только самое необходимое для жизни.</a:t>
            </a:r>
          </a:p>
          <a:p>
            <a:endParaRPr lang="ru-RU" dirty="0"/>
          </a:p>
        </p:txBody>
      </p:sp>
      <p:pic>
        <p:nvPicPr>
          <p:cNvPr id="23554" name="Содержимое 5" descr="muzej_6.jpg"/>
          <p:cNvPicPr>
            <a:picLocks noGrp="1" noChangeAspect="1"/>
          </p:cNvPicPr>
          <p:nvPr>
            <p:ph idx="4294967295"/>
          </p:nvPr>
        </p:nvPicPr>
        <p:blipFill>
          <a:blip r:embed="rId3"/>
          <a:srcRect/>
          <a:stretch>
            <a:fillRect/>
          </a:stretch>
        </p:blipFill>
        <p:spPr>
          <a:xfrm>
            <a:off x="589045" y="1268760"/>
            <a:ext cx="8065195" cy="4479566"/>
          </a:xfrm>
        </p:spPr>
      </p:pic>
    </p:spTree>
  </p:cSld>
  <p:clrMapOvr>
    <a:masterClrMapping/>
  </p:clrMapOvr>
  <p:transition advTm="5132">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srcRect/>
          <a:stretch>
            <a:fillRect/>
          </a:stretch>
        </p:blipFill>
        <p:spPr bwMode="auto">
          <a:xfrm>
            <a:off x="933264" y="2960035"/>
            <a:ext cx="7349480" cy="3744416"/>
          </a:xfrm>
          <a:prstGeom prst="rect">
            <a:avLst/>
          </a:prstGeom>
          <a:noFill/>
          <a:ln w="9525">
            <a:noFill/>
            <a:miter lim="800000"/>
            <a:headEnd/>
            <a:tailEnd/>
          </a:ln>
        </p:spPr>
      </p:pic>
      <p:sp>
        <p:nvSpPr>
          <p:cNvPr id="3" name="Текст 2"/>
          <p:cNvSpPr>
            <a:spLocks noGrp="1"/>
          </p:cNvSpPr>
          <p:nvPr>
            <p:ph type="body" idx="1"/>
          </p:nvPr>
        </p:nvSpPr>
        <p:spPr>
          <a:xfrm>
            <a:off x="0" y="188640"/>
            <a:ext cx="8892480" cy="2736304"/>
          </a:xfrm>
        </p:spPr>
        <p:txBody>
          <a:bodyPr/>
          <a:lstStyle/>
          <a:p>
            <a:pPr algn="l"/>
            <a:r>
              <a:rPr lang="ru-RU" dirty="0">
                <a:latin typeface="Times New Roman" panose="02020603050405020304" pitchFamily="18" charset="0"/>
                <a:cs typeface="Times New Roman" panose="02020603050405020304" pitchFamily="18" charset="0"/>
              </a:rPr>
              <a:t>Стены и потолки в русской избе не красили. В избе была одна комната – горница, она была и кухней и спальней.</a:t>
            </a:r>
          </a:p>
          <a:p>
            <a:pPr algn="l"/>
            <a:r>
              <a:rPr lang="ru-RU" dirty="0">
                <a:latin typeface="Times New Roman" panose="02020603050405020304" pitchFamily="18" charset="0"/>
                <a:cs typeface="Times New Roman" panose="02020603050405020304" pitchFamily="18" charset="0"/>
              </a:rPr>
              <a:t> В избе находились деревянные предметы быта – стол, лавки, колыбель, полки для посуды. На полу могли лежать цветные половики или дорожки.</a:t>
            </a:r>
          </a:p>
          <a:p>
            <a:pPr algn="l"/>
            <a:r>
              <a:rPr lang="ru-RU" dirty="0">
                <a:latin typeface="Times New Roman" panose="02020603050405020304" pitchFamily="18" charset="0"/>
                <a:cs typeface="Times New Roman" panose="02020603050405020304" pitchFamily="18" charset="0"/>
              </a:rPr>
              <a:t> Стол занимал главное место в доме. Угол, где он стоял назывался «красным», то есть самым важным, почётным. Стол покрывали скатертью, и за ним собиралась вся семья. У каждого за столом своё место. Центральное занимал глава дома – хозяин</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cSld>
  <p:clrMapOvr>
    <a:masterClrMapping/>
  </p:clrMapOvr>
  <p:transition advTm="5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70822"/>
            <a:ext cx="7632848" cy="826908"/>
          </a:xfrm>
        </p:spPr>
        <p:txBody>
          <a:bodyPr>
            <a:noAutofit/>
          </a:bodyPr>
          <a:lstStyle/>
          <a:p>
            <a:pPr algn="ctr" eaLnBrk="1" fontAlgn="auto" hangingPunct="1">
              <a:spcAft>
                <a:spcPts val="0"/>
              </a:spcAft>
              <a:defRPr/>
            </a:pPr>
            <a:r>
              <a:rPr lang="ru-RU" sz="2400" dirty="0" smtClean="0">
                <a:solidFill>
                  <a:srgbClr val="FF0000"/>
                </a:solidFill>
                <a:latin typeface="Times New Roman" panose="02020603050405020304" pitchFamily="18" charset="0"/>
                <a:cs typeface="Times New Roman" panose="02020603050405020304" pitchFamily="18" charset="0"/>
              </a:rPr>
              <a:t>Мебель в русской избе: лавки, шкаф для посуды, да сундук, где хранили одежду</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54704" y="764704"/>
            <a:ext cx="6029463" cy="6093296"/>
          </a:xfrm>
        </p:spPr>
        <p:txBody>
          <a:bodyPr/>
          <a:lstStyle/>
          <a:p>
            <a:pPr algn="l"/>
            <a:r>
              <a:rPr lang="ru-RU" dirty="0">
                <a:latin typeface="Times New Roman" panose="02020603050405020304" pitchFamily="18" charset="0"/>
                <a:cs typeface="Times New Roman" panose="02020603050405020304" pitchFamily="18" charset="0"/>
              </a:rPr>
              <a:t>Мебель в русской избе: лавки, шкаф для посуды и сундук, где хранили одежду, да ценные вещи.</a:t>
            </a:r>
          </a:p>
          <a:p>
            <a:pPr algn="l"/>
            <a:r>
              <a:rPr lang="ru-RU" dirty="0">
                <a:latin typeface="Times New Roman" panose="02020603050405020304" pitchFamily="18" charset="0"/>
                <a:cs typeface="Times New Roman" panose="02020603050405020304" pitchFamily="18" charset="0"/>
              </a:rPr>
              <a:t> Сундук – неотъемлемая часть предметов народного быта русского народа. Они могли быть как большими, так и маленькими. Самое главное, что они должны соответствовать нескольким требованиям: вместительность, прочность, художественное оформление.</a:t>
            </a:r>
          </a:p>
          <a:p>
            <a:pPr algn="l"/>
            <a:r>
              <a:rPr lang="ru-RU" dirty="0">
                <a:latin typeface="Times New Roman" panose="02020603050405020304" pitchFamily="18" charset="0"/>
                <a:cs typeface="Times New Roman" panose="02020603050405020304" pitchFamily="18" charset="0"/>
              </a:rPr>
              <a:t>Если в семье рождалась девочка, то мать начинала собирать ей приданое, которое складывалось в сундук. Девушка, выходящая замуж, забирала его с собой в дом мужа.</a:t>
            </a:r>
          </a:p>
          <a:p>
            <a:pPr algn="l"/>
            <a:r>
              <a:rPr lang="ru-RU" dirty="0">
                <a:latin typeface="Times New Roman" panose="02020603050405020304" pitchFamily="18" charset="0"/>
                <a:cs typeface="Times New Roman" panose="02020603050405020304" pitchFamily="18" charset="0"/>
              </a:rPr>
              <a:t> Существовало большое количество любопытных традиций, связанных с сундуком. Вот некоторые из них: девушкам нельзя было свой сундук кому-то дарить, иначе замуж не выйдет. Во время Масленицы открывать сундук было нельзя. Считалось, что так можно выпустить на волю своё богатство и удачу</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27650" name="Содержимое 5" descr="8a5hCHXP.jpg"/>
          <p:cNvPicPr>
            <a:picLocks noGrp="1" noChangeAspect="1"/>
          </p:cNvPicPr>
          <p:nvPr>
            <p:ph idx="4294967295"/>
          </p:nvPr>
        </p:nvPicPr>
        <p:blipFill>
          <a:blip r:embed="rId3"/>
          <a:srcRect/>
          <a:stretch>
            <a:fillRect/>
          </a:stretch>
        </p:blipFill>
        <p:spPr>
          <a:xfrm>
            <a:off x="5857540" y="3407767"/>
            <a:ext cx="3286460" cy="2143125"/>
          </a:xfrm>
        </p:spPr>
      </p:pic>
      <p:pic>
        <p:nvPicPr>
          <p:cNvPr id="27651" name="Picture 2" descr="C:\Users\123\Desktop\97338161_73830487_krest.jpg"/>
          <p:cNvPicPr>
            <a:picLocks noChangeAspect="1" noChangeArrowheads="1"/>
          </p:cNvPicPr>
          <p:nvPr/>
        </p:nvPicPr>
        <p:blipFill>
          <a:blip r:embed="rId4"/>
          <a:srcRect/>
          <a:stretch>
            <a:fillRect/>
          </a:stretch>
        </p:blipFill>
        <p:spPr bwMode="auto">
          <a:xfrm>
            <a:off x="5845321" y="1079373"/>
            <a:ext cx="3223577" cy="2332653"/>
          </a:xfrm>
          <a:prstGeom prst="rect">
            <a:avLst/>
          </a:prstGeom>
          <a:noFill/>
          <a:ln w="9525">
            <a:noFill/>
            <a:miter lim="800000"/>
            <a:headEnd/>
            <a:tailEnd/>
          </a:ln>
        </p:spPr>
      </p:pic>
      <p:pic>
        <p:nvPicPr>
          <p:cNvPr id="27652" name="Picture 3" descr="C:\Users\123\Desktop\i_rusk_s.jpg"/>
          <p:cNvPicPr>
            <a:picLocks noChangeAspect="1" noChangeArrowheads="1"/>
          </p:cNvPicPr>
          <p:nvPr/>
        </p:nvPicPr>
        <p:blipFill rotWithShape="1">
          <a:blip r:embed="rId5"/>
          <a:srcRect l="17446" r="10832"/>
          <a:stretch/>
        </p:blipFill>
        <p:spPr bwMode="auto">
          <a:xfrm>
            <a:off x="6124961" y="5398495"/>
            <a:ext cx="2664296" cy="1459505"/>
          </a:xfrm>
          <a:prstGeom prst="rect">
            <a:avLst/>
          </a:prstGeom>
          <a:noFill/>
          <a:ln w="9525">
            <a:noFill/>
            <a:miter lim="800000"/>
            <a:headEnd/>
            <a:tailEnd/>
          </a:ln>
        </p:spPr>
      </p:pic>
    </p:spTree>
  </p:cSld>
  <p:clrMapOvr>
    <a:masterClrMapping/>
  </p:clrMapOvr>
  <p:transition advTm="5382">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3872" y="175760"/>
            <a:ext cx="6768752" cy="864096"/>
          </a:xfrm>
        </p:spPr>
        <p:txBody>
          <a:bodyPr>
            <a:normAutofit/>
          </a:bodyPr>
          <a:lstStyle/>
          <a:p>
            <a:pPr algn="ctr" eaLnBrk="1" fontAlgn="auto" hangingPunct="1">
              <a:spcAft>
                <a:spcPts val="0"/>
              </a:spcAft>
              <a:defRPr/>
            </a:pPr>
            <a:r>
              <a:rPr lang="ru-RU" sz="2400" dirty="0" smtClean="0">
                <a:solidFill>
                  <a:srgbClr val="FF0000"/>
                </a:solidFill>
              </a:rPr>
              <a:t>В </a:t>
            </a:r>
            <a:r>
              <a:rPr lang="ru-RU" sz="2400" dirty="0" smtClean="0">
                <a:solidFill>
                  <a:srgbClr val="FF0000"/>
                </a:solidFill>
                <a:latin typeface="Times New Roman" panose="02020603050405020304" pitchFamily="18" charset="0"/>
                <a:cs typeface="Times New Roman" panose="02020603050405020304" pitchFamily="18" charset="0"/>
              </a:rPr>
              <a:t>каждой горнице был красный угол с иконами и лампадой</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43508" y="5949280"/>
            <a:ext cx="8749480" cy="792088"/>
          </a:xfrm>
        </p:spPr>
        <p:txBody>
          <a:bodyPr/>
          <a:lstStyle/>
          <a:p>
            <a:pPr algn="l"/>
            <a:r>
              <a:rPr lang="ru-RU" dirty="0">
                <a:latin typeface="Times New Roman" panose="02020603050405020304" pitchFamily="18" charset="0"/>
                <a:cs typeface="Times New Roman" panose="02020603050405020304" pitchFamily="18" charset="0"/>
              </a:rPr>
              <a:t>В «красном углу» отводилось место для икон (изображения святых).</a:t>
            </a:r>
          </a:p>
          <a:p>
            <a:endParaRPr lang="ru-RU" dirty="0"/>
          </a:p>
        </p:txBody>
      </p:sp>
      <p:pic>
        <p:nvPicPr>
          <p:cNvPr id="29698" name="Содержимое 6" descr="krasnyjugol01.jpg"/>
          <p:cNvPicPr>
            <a:picLocks noGrp="1" noChangeAspect="1"/>
          </p:cNvPicPr>
          <p:nvPr>
            <p:ph idx="4294967295"/>
          </p:nvPr>
        </p:nvPicPr>
        <p:blipFill>
          <a:blip r:embed="rId3"/>
          <a:srcRect/>
          <a:stretch>
            <a:fillRect/>
          </a:stretch>
        </p:blipFill>
        <p:spPr>
          <a:xfrm>
            <a:off x="217885" y="1039856"/>
            <a:ext cx="8276182" cy="4680519"/>
          </a:xfrm>
        </p:spPr>
      </p:pic>
    </p:spTree>
  </p:cSld>
  <p:clrMapOvr>
    <a:masterClrMapping/>
  </p:clrMapOvr>
  <p:transition advTm="5678">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823</TotalTime>
  <Words>1017</Words>
  <Application>Microsoft Office PowerPoint</Application>
  <PresentationFormat>Экран (4:3)</PresentationFormat>
  <Paragraphs>50</Paragraphs>
  <Slides>26</Slides>
  <Notes>26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Calibri</vt:lpstr>
      <vt:lpstr>Constantia</vt:lpstr>
      <vt:lpstr>Times New Roman</vt:lpstr>
      <vt:lpstr>Wingdings</vt:lpstr>
      <vt:lpstr>Wingdings 2</vt:lpstr>
      <vt:lpstr>Изящная</vt:lpstr>
      <vt:lpstr>«изба-русское жилище»</vt:lpstr>
      <vt:lpstr>Презентация PowerPoint</vt:lpstr>
      <vt:lpstr>Презентация PowerPoint</vt:lpstr>
      <vt:lpstr>Ставни на окнах</vt:lpstr>
      <vt:lpstr>Люди верили, что  в каждой избе жил свой домовой – покровитель  дома</vt:lpstr>
      <vt:lpstr>В избе была одна комната- горница, она была и кухней и спальней</vt:lpstr>
      <vt:lpstr>Презентация PowerPoint</vt:lpstr>
      <vt:lpstr>Мебель в русской избе: лавки, шкаф для посуды, да сундук, где хранили одежду</vt:lpstr>
      <vt:lpstr>В каждой горнице был красный угол с иконами и лампадой</vt:lpstr>
      <vt:lpstr>В каждой избе была печь, она не только обогревала избу, В ней пекли  хлеб готовили еду</vt:lpstr>
      <vt:lpstr>ПЕЧЬ</vt:lpstr>
      <vt:lpstr>Кочерга - предмет для печи, которым распределяли дрова </vt:lpstr>
      <vt:lpstr>УХВАТ ИЛИ РОГАЧ –использовали для того, чтобы достать из печи на стол   чугунок с горячей едой </vt:lpstr>
      <vt:lpstr>СТОЛ занимал в доме важное место и служил для ежедневной или праздничной трапезы</vt:lpstr>
      <vt:lpstr>Самовар был предметом роскоши , а так же предметом первой необходимости</vt:lpstr>
      <vt:lpstr>Посуда</vt:lpstr>
      <vt:lpstr>Горшки, кринки, миски</vt:lpstr>
      <vt:lpstr>Ложка</vt:lpstr>
      <vt:lpstr>Для глажки белья использовали рубель, позже чугунные утюги</vt:lpstr>
      <vt:lpstr>Рядом с печкой был закут - бабий угол, для рукоделия и приготовления пищи</vt:lpstr>
      <vt:lpstr> обязательным Занятием крестьянской женщины зимой было прядение</vt:lpstr>
      <vt:lpstr> мужчины на Руси  плели корзины и лапти</vt:lpstr>
      <vt:lpstr>Лапти - плетёная обувь из лыка или бересты</vt:lpstr>
      <vt:lpstr>Излюбленная одежда на Руси: рубахи да сарафаны</vt:lpstr>
      <vt:lpstr>Хороводами да Частушками веселил народ душу русскую…</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«Быт Русской избы»</dc:title>
  <dc:creator>123</dc:creator>
  <cp:lastModifiedBy>StarCom</cp:lastModifiedBy>
  <cp:revision>87</cp:revision>
  <dcterms:created xsi:type="dcterms:W3CDTF">2014-01-16T19:46:03Z</dcterms:created>
  <dcterms:modified xsi:type="dcterms:W3CDTF">2021-05-23T09:51:23Z</dcterms:modified>
</cp:coreProperties>
</file>