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5" r:id="rId8"/>
    <p:sldId id="257" r:id="rId9"/>
    <p:sldId id="263" r:id="rId10"/>
    <p:sldId id="264" r:id="rId11"/>
    <p:sldId id="265" r:id="rId12"/>
    <p:sldId id="266" r:id="rId13"/>
    <p:sldId id="288" r:id="rId14"/>
    <p:sldId id="286" r:id="rId15"/>
    <p:sldId id="268" r:id="rId16"/>
    <p:sldId id="269" r:id="rId17"/>
    <p:sldId id="270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1" r:id="rId30"/>
    <p:sldId id="287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650" autoAdjust="0"/>
  </p:normalViewPr>
  <p:slideViewPr>
    <p:cSldViewPr snapToGrid="0">
      <p:cViewPr varScale="1">
        <p:scale>
          <a:sx n="48" d="100"/>
          <a:sy n="48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626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77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75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364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5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06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56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360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41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46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2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 prstMaterial="powder">
              <a:bevelB w="69850" h="69850" prst="divot"/>
              <a:extrusionClr>
                <a:schemeClr val="tx2">
                  <a:lumMod val="50000"/>
                </a:schemeClr>
              </a:extrusionClr>
              <a:contourClr>
                <a:schemeClr val="bg2">
                  <a:lumMod val="10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5D7B-45B7-4C92-9A31-54F58D02BDF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43E2-37F7-449B-A315-01CCD46C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6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9525">
            <a:solidFill>
              <a:schemeClr val="bg1"/>
            </a:solidFill>
            <a:prstDash val="solid"/>
          </a:ln>
          <a:solidFill>
            <a:schemeClr val="bg1"/>
          </a:solidFill>
          <a:effectLst>
            <a:outerShdw blurRad="88900" dist="38100" dir="2700000" algn="tl" rotWithShape="0">
              <a:schemeClr val="tx1">
                <a:alpha val="6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>Листая книгу памяти «Ветераны ВОВ» – земляки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056" y="4908324"/>
            <a:ext cx="2070463" cy="1655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Подготовила: воспитатель детского сада №10 «Кораблик» </a:t>
            </a:r>
          </a:p>
          <a:p>
            <a:r>
              <a:rPr lang="ru-RU" dirty="0" smtClean="0"/>
              <a:t>Зотова Н.Н.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801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029200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8732" y="311285"/>
            <a:ext cx="44552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 1942 году был призван в Красную Армию, в 1944 году был ранен, после возвращения в строй мл. сержантом принял командование. Отличился при освобождении Белорусской ССР. После окончания войны был </a:t>
            </a:r>
            <a:r>
              <a:rPr lang="ru-RU" sz="2400" b="1" i="1" dirty="0" err="1" smtClean="0"/>
              <a:t>демобилизирован</a:t>
            </a:r>
            <a:r>
              <a:rPr lang="ru-RU" sz="2400" b="1" i="1" dirty="0" smtClean="0"/>
              <a:t>. Удостоен звания Героя Советского Союза с вручением ордена Ленина и медали «Золотая звезда». </a:t>
            </a:r>
            <a:endParaRPr lang="ru-RU" sz="2800" i="1" dirty="0"/>
          </a:p>
        </p:txBody>
      </p:sp>
      <p:pic>
        <p:nvPicPr>
          <p:cNvPr id="8" name="Рисунок 7" descr="V.P.Brag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5686" y="875489"/>
            <a:ext cx="2626468" cy="464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00391" y="0"/>
            <a:ext cx="3891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Василий Петрович Брагин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3856" y="5894962"/>
            <a:ext cx="34630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/>
              <a:t>1926 –</a:t>
            </a:r>
          </a:p>
          <a:p>
            <a:pPr algn="ctr"/>
            <a:r>
              <a:rPr lang="ru-RU" sz="2600" b="1" i="1" dirty="0" smtClean="0"/>
              <a:t> 09.03.1963</a:t>
            </a:r>
            <a:endParaRPr lang="ru-RU" sz="26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3285" y="311285"/>
            <a:ext cx="39494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27.08.1941 был призван в Красную Армию, окончил курсы мл. лейтенантов. С июня 1942 года в действующей армии был командиром взвода снайперов стрелкового полка, обучил снайперскому делу 43 бойцов. Уничтожил 338 врагов. За ним охотились фашисты. После тяжёлого ранения в августе 1944 года уволен в запас..Удостоен звания Героя Советского Союза. Награждён орденом Красной Звезды</a:t>
            </a:r>
            <a:endParaRPr lang="ru-RU" sz="2000" b="1" i="1" dirty="0"/>
          </a:p>
        </p:txBody>
      </p:sp>
      <p:pic>
        <p:nvPicPr>
          <p:cNvPr id="7" name="Рисунок 6" descr="I.P.Gorelik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4051" y="894945"/>
            <a:ext cx="2645923" cy="4708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25685" y="1"/>
            <a:ext cx="28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Гореликов Иван Павлович</a:t>
            </a:r>
            <a:endParaRPr lang="ru-RU" sz="28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86774" y="5797685"/>
            <a:ext cx="2704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1907 – </a:t>
            </a:r>
          </a:p>
          <a:p>
            <a:pPr algn="ctr"/>
            <a:r>
              <a:rPr lang="ru-RU" sz="2400" b="1" i="1" dirty="0" smtClean="0"/>
              <a:t>6.11.1975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82879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029200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8732" y="311285"/>
            <a:ext cx="44552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 мае 1943 года призван в Красную Армию, воевал на Белорусском и 1-м Украинском фронтах. Был трижды ранен. В одиночку автоматчик Слободенюк уничтожил вражеский пулемёт, 19 фашистов, 4-ёх взял в плен. Удостоен звания Героя Советского Союза с вручением ордена Ленина и медали «Золотая звезда». Награждён орденами Ленина, Отечественной войны 1-й степени, медалями</a:t>
            </a:r>
            <a:endParaRPr lang="ru-RU" sz="2800" i="1" dirty="0"/>
          </a:p>
        </p:txBody>
      </p:sp>
      <p:pic>
        <p:nvPicPr>
          <p:cNvPr id="8" name="Рисунок 7" descr="G.A.Slobodenyuk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4299" y="914400"/>
            <a:ext cx="2547853" cy="455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6713" y="0"/>
            <a:ext cx="4054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Слободенюк Григорий Афанасьевич</a:t>
            </a:r>
            <a:endParaRPr lang="ru-RU" sz="28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67319" y="5700409"/>
            <a:ext cx="2723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/>
              <a:t>1925 – </a:t>
            </a:r>
          </a:p>
          <a:p>
            <a:pPr algn="ctr"/>
            <a:r>
              <a:rPr lang="ru-RU" sz="2600" b="1" i="1" dirty="0" smtClean="0"/>
              <a:t>26.10.2006</a:t>
            </a:r>
            <a:endParaRPr lang="ru-RU" sz="26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82879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029200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8732" y="0"/>
            <a:ext cx="44552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/>
              <a:t>В 1941 </a:t>
            </a:r>
            <a:r>
              <a:rPr lang="ru-RU" sz="2200" b="1" i="1" dirty="0" smtClean="0"/>
              <a:t>году был призван в Красную Армию и на фронт. Участвовал в Сталинградской битве, в освобождении городов СССР и зарубежья, боях на территории Германии. На фронте был сапёром.  В одиночку уничтожил 12 солдат противника.  В октябре 1945 года был демобилизован, вернулся домой. </a:t>
            </a:r>
            <a:r>
              <a:rPr lang="ru-RU" sz="2200" b="1" i="1" dirty="0" smtClean="0"/>
              <a:t>Награждён орденом Славы 3-ей степени, орденом Славы 2-й степени, орденом Славы 1-й степени</a:t>
            </a:r>
            <a:endParaRPr lang="ru-RU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6713" y="0"/>
            <a:ext cx="405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Щетинин </a:t>
            </a:r>
            <a:r>
              <a:rPr lang="ru-RU" sz="2800" b="1" i="1" dirty="0" err="1" smtClean="0"/>
              <a:t>Прокопий</a:t>
            </a:r>
            <a:endParaRPr lang="ru-RU" sz="28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67319" y="5546035"/>
            <a:ext cx="2723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/>
              <a:t>1908 </a:t>
            </a:r>
            <a:r>
              <a:rPr lang="ru-RU" sz="2600" b="1" i="1" dirty="0" smtClean="0"/>
              <a:t>– </a:t>
            </a:r>
          </a:p>
          <a:p>
            <a:pPr algn="ctr"/>
            <a:r>
              <a:rPr lang="ru-RU" sz="2600" b="1" i="1" dirty="0" smtClean="0"/>
              <a:t>19.01.1979</a:t>
            </a:r>
            <a:endParaRPr lang="ru-RU" sz="2600" b="1" i="1" dirty="0"/>
          </a:p>
        </p:txBody>
      </p:sp>
      <p:pic>
        <p:nvPicPr>
          <p:cNvPr id="10" name="Рисунок 9" descr="1597814198_li4_ortxlv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2087" y="755374"/>
            <a:ext cx="2794354" cy="463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Ветераны Великой Отечественной войны</a:t>
            </a:r>
            <a:endParaRPr lang="ru-RU" sz="4800" dirty="0"/>
          </a:p>
        </p:txBody>
      </p:sp>
      <p:pic>
        <p:nvPicPr>
          <p:cNvPr id="5" name="Рисунок 4" descr="look.com_.ua-211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044" y="1654865"/>
            <a:ext cx="5214730" cy="391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288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8187" y="311286"/>
            <a:ext cx="41439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 сентябре 1940 года был призван на службу в ряды Советской Армии, в начале 1942 году в звании мл. офицера был отправлен на фронт миномётчиком – командиром миномётной установки. Дважды был ранен . Награждён Медалью «За отвагу», «Орден Отечественной войны 2-й степени»</a:t>
            </a:r>
            <a:endParaRPr lang="ru-RU" sz="2400" b="1" i="1" dirty="0"/>
          </a:p>
        </p:txBody>
      </p:sp>
      <p:pic>
        <p:nvPicPr>
          <p:cNvPr id="7" name="Рисунок 6" descr="Снимок экрана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6775" y="856033"/>
            <a:ext cx="2843380" cy="472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86774" y="1"/>
            <a:ext cx="3229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Авхадеев</a:t>
            </a:r>
            <a:r>
              <a:rPr lang="ru-RU" sz="2800" b="1" i="1" dirty="0" smtClean="0"/>
              <a:t> Абдулла </a:t>
            </a:r>
            <a:r>
              <a:rPr lang="ru-RU" sz="2800" b="1" i="1" dirty="0" err="1" smtClean="0"/>
              <a:t>Марданович</a:t>
            </a:r>
            <a:endParaRPr lang="ru-RU" sz="28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91478" y="5963478"/>
            <a:ext cx="198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09.09.1921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029200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8187" y="834886"/>
            <a:ext cx="41439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 1944 году призван в ряды Советской армии, где служил в пехотном полку на передовой. Победу встретил в рядах военно-морского флота, где остался продолжать службу. Награждён Медалями к 20-30-40-50-летию Великой Победы</a:t>
            </a:r>
            <a:endParaRPr lang="ru-RU" sz="2400" b="1" i="1" dirty="0"/>
          </a:p>
        </p:txBody>
      </p:sp>
      <p:pic>
        <p:nvPicPr>
          <p:cNvPr id="8" name="Рисунок 7" descr="Снимок экрана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5140" y="1011677"/>
            <a:ext cx="2723745" cy="4494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2574" y="1"/>
            <a:ext cx="314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Адвахов</a:t>
            </a:r>
            <a:r>
              <a:rPr lang="ru-RU" sz="2800" b="1" i="1" dirty="0" smtClean="0"/>
              <a:t> Леонид Михайлович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0626" y="5883965"/>
            <a:ext cx="230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06.01.1927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1392" y="272374"/>
            <a:ext cx="42141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марте 1942 года был призван в армию, зачислен в артиллерийский полк орудийным мастером при батарее.  Был контужен (ранения в обе руки). Демобилизирован из армии в 1948 году. Награждён орденом «Отечественной войны» II степени, медалями «За отвагу», «За победу над Германией» и 15 юбилейными медалями </a:t>
            </a:r>
            <a:endParaRPr lang="ru-RU" sz="2400" b="1" dirty="0"/>
          </a:p>
        </p:txBody>
      </p:sp>
      <p:pic>
        <p:nvPicPr>
          <p:cNvPr id="7" name="Рисунок 6" descr="Снимок экрана (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6230" y="953311"/>
            <a:ext cx="2704290" cy="459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54765" y="0"/>
            <a:ext cx="3677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Банщиков Тимофей Акимович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843" y="5824330"/>
            <a:ext cx="220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07.09.1923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8187" y="272374"/>
            <a:ext cx="44358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 1940 году в сентябре был призван в армию. Война застала на летних учениях.  В ноябре 1941 года было присвоено звание мл. сержанта и в составе взвода знатно-пулемётных установок на 2-х основных вагонах, 4 установки был командирован для сопровождения к войскам эшелона на Западный фронт в Москву. </a:t>
            </a:r>
            <a:r>
              <a:rPr lang="ru-RU" sz="2000" b="1" i="1" dirty="0" smtClean="0"/>
              <a:t>Демобилизован </a:t>
            </a:r>
            <a:r>
              <a:rPr lang="ru-RU" sz="2000" b="1" i="1" dirty="0" smtClean="0"/>
              <a:t>в 1947 году, вернулся домой. Награждён медалью «За победу в Великой Отечественной войне над Германией», орденом Отечественной войны 2-й степени</a:t>
            </a:r>
            <a:endParaRPr lang="ru-RU" sz="2000" b="1" i="1" dirty="0"/>
          </a:p>
        </p:txBody>
      </p:sp>
      <p:pic>
        <p:nvPicPr>
          <p:cNvPr id="7" name="Рисунок 6" descr="Снимок экрана (6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7864" y="834342"/>
            <a:ext cx="2684834" cy="471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96349" y="0"/>
            <a:ext cx="4075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Бьянов</a:t>
            </a:r>
            <a:r>
              <a:rPr lang="ru-RU" sz="2800" b="1" i="1" dirty="0" smtClean="0"/>
              <a:t> Анатолий Константинович</a:t>
            </a:r>
          </a:p>
          <a:p>
            <a:pPr algn="ctr"/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4521" y="5446643"/>
            <a:ext cx="34588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/>
          </a:p>
          <a:p>
            <a:pPr algn="ctr"/>
            <a:r>
              <a:rPr lang="ru-RU" sz="2800" b="1" i="1" dirty="0" smtClean="0"/>
              <a:t>23.02.1921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8187" y="834887"/>
            <a:ext cx="41439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 октябре 1940 года был призван в ряды Советской армии. С февраля 1941 года продолжил службу мл. сержантом в танковых войсках. В сентябре 1945 года вернулся домой. Награждён медалью «За отвагу», «Орденом Отечественной войны II степени»</a:t>
            </a:r>
            <a:endParaRPr lang="ru-RU" sz="2400" b="1" i="1" dirty="0"/>
          </a:p>
        </p:txBody>
      </p:sp>
      <p:pic>
        <p:nvPicPr>
          <p:cNvPr id="8" name="Рисунок 7" descr="Снимок экрана (7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4597" y="1011676"/>
            <a:ext cx="2645922" cy="453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94522" y="0"/>
            <a:ext cx="359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Вишняков Семён Алексеевич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2087" y="5864087"/>
            <a:ext cx="246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20.04.1921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85" y="266008"/>
            <a:ext cx="7813964" cy="10972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Памятник Памяти погибших в годы Великой Отечественной Войны</a:t>
            </a:r>
            <a:endParaRPr lang="ru-RU" sz="3600" dirty="0"/>
          </a:p>
        </p:txBody>
      </p:sp>
      <p:pic>
        <p:nvPicPr>
          <p:cNvPr id="5" name="Содержимое 4" descr="73214826_d5053f58f7cb931852c3af5fd5347ebf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7963" y="1366415"/>
            <a:ext cx="7260154" cy="433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2740" y="1"/>
            <a:ext cx="38521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i="1" dirty="0" smtClean="0"/>
          </a:p>
          <a:p>
            <a:pPr algn="ctr"/>
            <a:r>
              <a:rPr lang="ru-RU" sz="2400" b="1" i="1" dirty="0" smtClean="0"/>
              <a:t>В декабре 1944 года был призван в ряды Советской армии. В течении 3-х  месяцев курс молодого бойца и был отправлен на фронт связистом. Награждён медалью «За победу над Германией», «Орденом Отечественной войны II степени», 8 юбилейными медалями</a:t>
            </a:r>
            <a:endParaRPr lang="ru-RU" sz="2400" b="1" i="1" dirty="0"/>
          </a:p>
        </p:txBody>
      </p:sp>
      <p:pic>
        <p:nvPicPr>
          <p:cNvPr id="7" name="Рисунок 6" descr="Снимок экрана (9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6774" y="972766"/>
            <a:ext cx="2821022" cy="484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6836" y="1"/>
            <a:ext cx="4094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Горюшинский</a:t>
            </a:r>
            <a:r>
              <a:rPr lang="ru-RU" sz="2800" b="1" i="1" dirty="0" smtClean="0"/>
              <a:t> Михаил Тимофеевич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843" y="5983358"/>
            <a:ext cx="216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18.04.1927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2545" y="272374"/>
            <a:ext cx="45914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 октябре 1943 года был призван в ряды Советской Армии рядовым. После подготовки был направлен </a:t>
            </a:r>
            <a:r>
              <a:rPr lang="ru-RU" sz="2000" b="1" i="1" dirty="0" smtClean="0"/>
              <a:t>на фронт в составе стрелковой дивизии. После ранения вернулся на фронт в танковые войска стрелком. В составе Советской Армии находился до 15.09. 1950 года, потом вернулся домой. </a:t>
            </a:r>
            <a:r>
              <a:rPr lang="ru-RU" sz="2000" b="1" i="1" dirty="0" smtClean="0"/>
              <a:t>Награждён </a:t>
            </a:r>
            <a:r>
              <a:rPr lang="ru-RU" sz="2000" b="1" i="1" dirty="0" smtClean="0"/>
              <a:t>орденом Отечественной войны I степени, два ордена Красной Звезды, медалью «За отвагу», медаль  13 «За Победу над Германией», 3 юбилейными медалями в честь Победы, медалью Г.К.Жукова</a:t>
            </a:r>
            <a:endParaRPr lang="ru-RU" sz="2000" b="1" i="1" dirty="0"/>
          </a:p>
        </p:txBody>
      </p:sp>
      <p:pic>
        <p:nvPicPr>
          <p:cNvPr id="7" name="Рисунок 6" descr="Снимок экрана (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4052" y="972766"/>
            <a:ext cx="2587558" cy="463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15009" y="0"/>
            <a:ext cx="379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Горбачев Илья Степанович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1357" y="6003236"/>
            <a:ext cx="236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20.07.1926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2545" y="272374"/>
            <a:ext cx="45914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3.11.1943 года был призван на службу в ряды Советской Армии. Прошёл обучение на стрелка-автоматчика и был отправлен на фронт автоматчиком. После ранения долго проходил лечение в госпитале, где и </a:t>
            </a:r>
            <a:r>
              <a:rPr lang="ru-RU" sz="2000" b="1" i="1" dirty="0" smtClean="0"/>
              <a:t>встретил окончание войны и только 3.09.1945 года вернулся домой с госпиталя инвалидом. </a:t>
            </a:r>
            <a:r>
              <a:rPr lang="ru-RU" sz="2000" b="1" i="1" dirty="0" smtClean="0"/>
              <a:t>Награждён </a:t>
            </a:r>
            <a:r>
              <a:rPr lang="ru-RU" sz="2000" b="1" i="1" dirty="0" smtClean="0"/>
              <a:t>орденом Отечественной войны I степени, «За Победу над Германией», юбилейными медалями  и множеством почетных грамот и благодарностей</a:t>
            </a:r>
            <a:endParaRPr lang="ru-RU" sz="2000" b="1" i="1" dirty="0"/>
          </a:p>
        </p:txBody>
      </p:sp>
      <p:pic>
        <p:nvPicPr>
          <p:cNvPr id="8" name="Рисунок 7" descr="Снимок экрана (10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5140" y="953312"/>
            <a:ext cx="2798419" cy="459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13791" y="0"/>
            <a:ext cx="3578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Демченко Иван Матвеевич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2209" y="5883966"/>
            <a:ext cx="280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22.01.1926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en-US" dirty="0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2545" y="272374"/>
            <a:ext cx="45914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/>
              <a:t>В 1937 году был призван в Красную Армию. В августе 1941 года был переведен  на фронт в воинском звании – старший сержант, командир сапёрного отделения. Участвовал в Сталинградской битве и </a:t>
            </a:r>
            <a:r>
              <a:rPr lang="ru-RU" sz="2200" b="1" i="1" dirty="0" smtClean="0"/>
              <a:t>в освобождении многих городов СССР. Закончил войну в Праге. Демобилизовался  10.08.1945 года, вернулся домой.</a:t>
            </a:r>
            <a:r>
              <a:rPr lang="ru-RU" sz="2200" b="1" i="1" dirty="0" smtClean="0"/>
              <a:t> Награждён </a:t>
            </a:r>
            <a:r>
              <a:rPr lang="ru-RU" sz="2200" b="1" i="1" dirty="0" smtClean="0"/>
              <a:t>медалью «за Отвагу», </a:t>
            </a:r>
            <a:r>
              <a:rPr lang="ru-RU" sz="2200" b="1" i="1" dirty="0" smtClean="0"/>
              <a:t>орденами Славы</a:t>
            </a:r>
            <a:r>
              <a:rPr lang="ru-RU" sz="2200" b="1" i="1" dirty="0" smtClean="0"/>
              <a:t> и </a:t>
            </a:r>
            <a:r>
              <a:rPr lang="ru-RU" sz="2200" b="1" i="1" dirty="0" smtClean="0"/>
              <a:t> «</a:t>
            </a:r>
            <a:r>
              <a:rPr lang="ru-RU" sz="2200" b="1" i="1" dirty="0" smtClean="0"/>
              <a:t>За победу над Германией</a:t>
            </a:r>
            <a:r>
              <a:rPr lang="ru-RU" sz="2200" i="1" dirty="0" smtClean="0"/>
              <a:t>»</a:t>
            </a:r>
            <a:endParaRPr lang="ru-RU" sz="2200" i="1" dirty="0"/>
          </a:p>
        </p:txBody>
      </p:sp>
      <p:pic>
        <p:nvPicPr>
          <p:cNvPr id="7" name="Рисунок 6" descr="Снимок экрана (1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4495" y="894946"/>
            <a:ext cx="2566569" cy="451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14400" y="0"/>
            <a:ext cx="3737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Дьяков Константин Игнатьевич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3304" y="6003235"/>
            <a:ext cx="341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19.05.1916 - 1967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029200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2545" y="272374"/>
            <a:ext cx="45914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r>
              <a:rPr lang="ru-RU" sz="2000" b="1" dirty="0" smtClean="0"/>
              <a:t>Призван в ряды Советской Армии в 1942 году, служил на фронте в пехоте. В 1943 году был ранен, лечился в госпитале. После ранения воевал в Австрии в заградительной команде. В 1945 году демобилизован по ранению, вернулся домой. Награждён </a:t>
            </a:r>
            <a:r>
              <a:rPr lang="ru-RU" sz="2000" b="1" dirty="0" smtClean="0"/>
              <a:t>«Орденом великой отечественной войны 3 степени», медалью Жукова, юбилейными медалями «40, 50, 60, 65 лет </a:t>
            </a:r>
            <a:r>
              <a:rPr lang="ru-RU" sz="2000" b="1" dirty="0" smtClean="0"/>
              <a:t>Победы </a:t>
            </a:r>
            <a:r>
              <a:rPr lang="ru-RU" sz="2000" b="1" dirty="0" smtClean="0"/>
              <a:t>над Германией»</a:t>
            </a:r>
            <a:endParaRPr lang="ru-RU" sz="2000" b="1" dirty="0"/>
          </a:p>
        </p:txBody>
      </p:sp>
      <p:pic>
        <p:nvPicPr>
          <p:cNvPr id="8" name="Рисунок 7" descr="Снимок экрана (1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3671" y="894945"/>
            <a:ext cx="2802833" cy="46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6592" y="0"/>
            <a:ext cx="3916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Кобиров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Ахметголей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Магасумович</a:t>
            </a:r>
            <a:endParaRPr lang="ru-RU" sz="28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92696" y="5903843"/>
            <a:ext cx="232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20.04.1925 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645427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2545" y="258418"/>
            <a:ext cx="4591455" cy="564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22 июля 1941 года был призван в армию. В начале службы отправили пройти обучение санинструктора, потом обучили стрельбе из стрелкового оружия. Летом 1942 года передислоцировали на границу с Японией: принимал участие в строительстве траншей, окопов, блиндажей и т.д. В августе 1942 года был отправлен на фронт, где был тяжело ранен в ногу, которую в последствиии ампутировали. </a:t>
            </a:r>
            <a:r>
              <a:rPr lang="ru-RU" sz="2000" b="1" i="1" dirty="0" smtClean="0"/>
              <a:t>Комиссовали из армии 11.08.1943 года. </a:t>
            </a:r>
            <a:r>
              <a:rPr lang="ru-RU" sz="2000" b="1" i="1" dirty="0" smtClean="0"/>
              <a:t>Награждён </a:t>
            </a:r>
            <a:r>
              <a:rPr lang="ru-RU" sz="2000" b="1" i="1" dirty="0" smtClean="0"/>
              <a:t>«Орденами Отечественной войны», медалью «За победу над Германией, медалью Жукова, 10 юбилейных </a:t>
            </a:r>
            <a:r>
              <a:rPr lang="ru-RU" sz="2000" b="1" i="1" dirty="0" smtClean="0"/>
              <a:t>медалей</a:t>
            </a:r>
            <a:endParaRPr lang="ru-RU" sz="2000" b="1" i="1" dirty="0"/>
          </a:p>
        </p:txBody>
      </p:sp>
      <p:pic>
        <p:nvPicPr>
          <p:cNvPr id="7" name="Рисунок 6" descr="Снимок экрана (1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5686" y="1011677"/>
            <a:ext cx="273594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94522" y="0"/>
            <a:ext cx="3717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Сомов </a:t>
            </a:r>
            <a:r>
              <a:rPr lang="ru-RU" sz="2800" b="1" i="1" dirty="0" smtClean="0"/>
              <a:t>М</a:t>
            </a:r>
            <a:r>
              <a:rPr lang="ru-RU" sz="2800" b="1" i="1" dirty="0" smtClean="0"/>
              <a:t>ихаил </a:t>
            </a:r>
            <a:r>
              <a:rPr lang="ru-RU" sz="2800" b="1" i="1" dirty="0" smtClean="0"/>
              <a:t>М</a:t>
            </a:r>
            <a:r>
              <a:rPr lang="ru-RU" sz="2800" b="1" i="1" dirty="0" smtClean="0"/>
              <a:t>ихайлович</a:t>
            </a:r>
            <a:endParaRPr lang="ru-RU" sz="2800" b="1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52330" y="5844209"/>
            <a:ext cx="260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20.01.1920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0904" y="238539"/>
            <a:ext cx="40551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/>
              <a:t>В 1944 году был отправлен на обучение в пехотную школу молодого бойца. 1 мая 1945 года получил обмундирование и был отправлен в Приморский военный округ, где  обучал пехотинцев ведению боёв в условиях города. Продолжил службу до 1951 года, </a:t>
            </a:r>
            <a:r>
              <a:rPr lang="ru-RU" sz="2200" b="1" i="1" dirty="0" smtClean="0"/>
              <a:t>вернулся домой. </a:t>
            </a:r>
            <a:r>
              <a:rPr lang="ru-RU" sz="2200" b="1" i="1" dirty="0" smtClean="0"/>
              <a:t>Награждён </a:t>
            </a:r>
            <a:r>
              <a:rPr lang="ru-RU" sz="2200" b="1" i="1" dirty="0" smtClean="0"/>
              <a:t>«Орденом Отечественной войны </a:t>
            </a:r>
            <a:r>
              <a:rPr lang="ru-RU" sz="2200" b="1" i="1" dirty="0" smtClean="0"/>
              <a:t>2-й  степени» и </a:t>
            </a:r>
            <a:r>
              <a:rPr lang="ru-RU" sz="2200" b="1" i="1" dirty="0" smtClean="0"/>
              <a:t>другими юбилейными медалями </a:t>
            </a:r>
            <a:endParaRPr lang="ru-RU" sz="2200" b="1" i="1" dirty="0"/>
          </a:p>
        </p:txBody>
      </p:sp>
      <p:pic>
        <p:nvPicPr>
          <p:cNvPr id="8" name="Рисунок 7" descr="Снимок экрана (1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4596" y="777155"/>
            <a:ext cx="2704289" cy="475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35497" y="0"/>
            <a:ext cx="3796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Ульданов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Тимергали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Гальфанович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70991" y="5923722"/>
            <a:ext cx="242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20.07.1927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029200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7643" y="272373"/>
            <a:ext cx="418289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r>
              <a:rPr lang="ru-RU" sz="2400" b="1" i="1" dirty="0" smtClean="0"/>
              <a:t>Призван в армию в 1943 году, служил на фронте, в1944 году был </a:t>
            </a:r>
            <a:r>
              <a:rPr lang="ru-RU" sz="2400" b="1" i="1" dirty="0" smtClean="0"/>
              <a:t>в составе полка </a:t>
            </a:r>
            <a:r>
              <a:rPr lang="ru-RU" sz="2400" b="1" i="1" dirty="0" err="1" smtClean="0"/>
              <a:t>спецального</a:t>
            </a:r>
            <a:r>
              <a:rPr lang="ru-RU" sz="2400" b="1" i="1" dirty="0" smtClean="0"/>
              <a:t> назначения войск НКВД. Демобилизовался в 1950 году. </a:t>
            </a:r>
            <a:r>
              <a:rPr lang="ru-RU" sz="2400" b="1" i="1" dirty="0" smtClean="0"/>
              <a:t>Награждён </a:t>
            </a:r>
            <a:r>
              <a:rPr lang="ru-RU" sz="2400" b="1" i="1" dirty="0" smtClean="0"/>
              <a:t>«Орденом Отечественной войны </a:t>
            </a:r>
            <a:r>
              <a:rPr lang="ru-RU" sz="2400" b="1" i="1" dirty="0" smtClean="0"/>
              <a:t>2-й  </a:t>
            </a:r>
            <a:r>
              <a:rPr lang="ru-RU" sz="2400" b="1" i="1" dirty="0" smtClean="0"/>
              <a:t>степени»,  двумя медалями «За победу над Германией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  <p:pic>
        <p:nvPicPr>
          <p:cNvPr id="7" name="Рисунок 6" descr="Снимок экрана (16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2209" y="1031132"/>
            <a:ext cx="2688964" cy="4435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4279" y="1"/>
            <a:ext cx="3101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Хорев</a:t>
            </a:r>
            <a:r>
              <a:rPr lang="ru-RU" sz="2800" b="1" i="1" dirty="0" smtClean="0"/>
              <a:t> Иван Николаевич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1478" y="5903843"/>
            <a:ext cx="266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15.02.1926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1027" y="252495"/>
            <a:ext cx="4412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 ряды Советской Армии был призван в начале сентября 1941 года. В Киевском военном пехотном училище прошёл подготовку </a:t>
            </a:r>
            <a:r>
              <a:rPr lang="ru-RU" b="1" i="1" dirty="0" err="1" smtClean="0"/>
              <a:t>политбойца</a:t>
            </a:r>
            <a:r>
              <a:rPr lang="ru-RU" b="1" i="1" dirty="0" smtClean="0"/>
              <a:t>. </a:t>
            </a:r>
            <a:r>
              <a:rPr lang="ru-RU" b="1" i="1" dirty="0" smtClean="0"/>
              <a:t>4</a:t>
            </a:r>
            <a:r>
              <a:rPr lang="ru-RU" b="1" i="1" dirty="0" smtClean="0"/>
              <a:t>.12.1941 года был на передовой в составе стрелковой дивизии. После завершения битвы под Сталинградом был определён во взвод ПТР, где получил военную специальность – бронебойщик. Был ранен три раза,, после последнего ранения, по окончании лечения </a:t>
            </a:r>
            <a:r>
              <a:rPr lang="ru-RU" b="1" i="1" dirty="0" smtClean="0"/>
              <a:t>определён в запасной полк (занимался переписью людей, освобождённых виз плена). В декабре 1945 года вернулся домой. </a:t>
            </a:r>
            <a:r>
              <a:rPr lang="ru-RU" b="1" i="1" dirty="0" smtClean="0"/>
              <a:t>Награждён </a:t>
            </a:r>
            <a:r>
              <a:rPr lang="ru-RU" b="1" i="1" dirty="0" smtClean="0"/>
              <a:t>«Орденом Красная Звезда</a:t>
            </a:r>
            <a:r>
              <a:rPr lang="ru-RU" b="1" i="1" dirty="0" smtClean="0"/>
              <a:t>», двумя медалями «За Отвагу»</a:t>
            </a:r>
            <a:endParaRPr lang="ru-RU" b="1" i="1" dirty="0"/>
          </a:p>
        </p:txBody>
      </p:sp>
      <p:pic>
        <p:nvPicPr>
          <p:cNvPr id="8" name="Рисунок 7" descr="Снимок экрана (17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5685" y="934278"/>
            <a:ext cx="2710211" cy="471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5861" y="0"/>
            <a:ext cx="3776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Шишмарёв</a:t>
            </a:r>
            <a:r>
              <a:rPr lang="ru-RU" sz="2800" b="1" i="1" dirty="0" smtClean="0"/>
              <a:t> Петр Петрович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1113" y="5963478"/>
            <a:ext cx="220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28.09.1923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029200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2545" y="272374"/>
            <a:ext cx="45914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 17 лет пошла на фронт. Пройдя курсы молодого бойца, приняла присягу. На фронте была связисткой. День Победы встретила в Кенигсберге, в августе была демобилизована. Награждена </a:t>
            </a:r>
            <a:r>
              <a:rPr lang="ru-RU" sz="2400" b="1" i="1" dirty="0" smtClean="0"/>
              <a:t>«Орденом Отечественной войны», медалью </a:t>
            </a:r>
            <a:r>
              <a:rPr lang="ru-RU" sz="2400" b="1" i="1" dirty="0" smtClean="0"/>
              <a:t>«</a:t>
            </a:r>
            <a:r>
              <a:rPr lang="ru-RU" sz="2400" b="1" i="1" dirty="0" smtClean="0"/>
              <a:t>За боевые заслуги</a:t>
            </a:r>
            <a:r>
              <a:rPr lang="ru-RU" sz="2400" b="1" i="1" dirty="0" smtClean="0"/>
              <a:t>», медалью Жукова </a:t>
            </a:r>
            <a:r>
              <a:rPr lang="ru-RU" sz="2400" b="1" i="1" dirty="0" smtClean="0"/>
              <a:t>и другими наградами</a:t>
            </a:r>
            <a:endParaRPr lang="ru-RU" sz="2400" b="1" i="1" dirty="0"/>
          </a:p>
        </p:txBody>
      </p:sp>
      <p:pic>
        <p:nvPicPr>
          <p:cNvPr id="8" name="Рисунок 7" descr="Снимок экрана (1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1328" y="992221"/>
            <a:ext cx="2360812" cy="4455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375" y="0"/>
            <a:ext cx="3737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Судакова Клавдия Климентьевна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0383" y="5903843"/>
            <a:ext cx="212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1925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258"/>
            <a:ext cx="8877993" cy="11970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Памятник-бюст герою Советского Союза Белинскому Ефиму Семёновичу</a:t>
            </a:r>
            <a:endParaRPr lang="ru-RU" dirty="0"/>
          </a:p>
        </p:txBody>
      </p:sp>
      <p:pic>
        <p:nvPicPr>
          <p:cNvPr id="3" name="Рисунок 2" descr="2180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8676" y="1564822"/>
            <a:ext cx="7065817" cy="413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6a141a51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1879" y="1"/>
            <a:ext cx="4234070" cy="731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err="1" smtClean="0"/>
              <a:t>Бодриков</a:t>
            </a:r>
            <a:r>
              <a:rPr lang="ru-RU" sz="2200" b="1" i="1" dirty="0" smtClean="0"/>
              <a:t> Владимир Иосифович (27.11.1925) служил с 1943 года на фронте</a:t>
            </a:r>
            <a:r>
              <a:rPr lang="ru-RU" sz="2200" b="1" i="1" dirty="0" smtClean="0"/>
              <a:t>, имеет : Орден Красной Звезды, Орден Отечественной войны II степени, Медаль «За взятие Берлина», Медаль «За победу над Германией в Великой Отечественной войне 1941—1945 </a:t>
            </a:r>
            <a:r>
              <a:rPr lang="ru-RU" sz="2200" b="1" i="1" dirty="0" err="1" smtClean="0"/>
              <a:t>гг</a:t>
            </a:r>
            <a:r>
              <a:rPr lang="ru-RU" sz="2200" b="1" i="1" dirty="0" smtClean="0"/>
              <a:t>» и ряд юбилейных наград.</a:t>
            </a:r>
          </a:p>
          <a:p>
            <a:pPr algn="ctr"/>
            <a:r>
              <a:rPr lang="ru-RU" sz="2200" b="1" i="1" dirty="0" smtClean="0"/>
              <a:t>Тихонов Михаил Николаевич (02.10.1924) с ноября 1942 года служил  разведчиком на фронте</a:t>
            </a:r>
            <a:r>
              <a:rPr lang="ru-RU" sz="2200" b="1" i="1" dirty="0" smtClean="0"/>
              <a:t>, </a:t>
            </a:r>
            <a:r>
              <a:rPr lang="ru-RU" sz="2200" b="1" i="1" dirty="0" smtClean="0"/>
              <a:t>имеет Орден </a:t>
            </a:r>
            <a:r>
              <a:rPr lang="ru-RU" sz="2200" b="1" i="1" dirty="0" smtClean="0"/>
              <a:t>славы I степени, медаль «За отвагу», Медаль «За боевые заслуги», Знак «отличный разведчик» </a:t>
            </a:r>
            <a:endParaRPr lang="ru-RU" sz="2200" b="1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may-9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809" y="278296"/>
            <a:ext cx="4154556" cy="602311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3774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cs typeface="Times New Roman" pitchFamily="18" charset="0"/>
              </a:rPr>
              <a:t>Источники:</a:t>
            </a:r>
          </a:p>
          <a:p>
            <a:r>
              <a:rPr lang="ru-RU" sz="2400" b="1" i="1" dirty="0" smtClean="0">
                <a:cs typeface="Times New Roman" pitchFamily="18" charset="0"/>
              </a:rPr>
              <a:t>1. Архивы Красноярского края :: НАШИ ЗЕМЛЯКИ ГЕРОИ СОВЕТСКОГО СОЮЗА (xn----7sbbimrdkb3alvdfgd8eufwc.xn--p1ai)</a:t>
            </a:r>
          </a:p>
          <a:p>
            <a:r>
              <a:rPr lang="ru-RU" sz="2400" b="1" i="1" dirty="0" smtClean="0">
                <a:cs typeface="Times New Roman" pitchFamily="18" charset="0"/>
              </a:rPr>
              <a:t>2. </a:t>
            </a:r>
            <a:r>
              <a:rPr lang="ru-RU" sz="2400" b="1" i="1" dirty="0" smtClean="0">
                <a:cs typeface="Times New Roman" pitchFamily="18" charset="0"/>
              </a:rPr>
              <a:t>Бессмертный полк. Лесосибирск (</a:t>
            </a:r>
            <a:r>
              <a:rPr lang="ru-RU" sz="2400" b="1" i="1" dirty="0" err="1" smtClean="0">
                <a:cs typeface="Times New Roman" pitchFamily="18" charset="0"/>
              </a:rPr>
              <a:t>moypolk.ru</a:t>
            </a:r>
            <a:r>
              <a:rPr lang="ru-RU" sz="2400" b="1" i="1" dirty="0" smtClean="0">
                <a:cs typeface="Times New Roman" pitchFamily="18" charset="0"/>
              </a:rPr>
              <a:t>)</a:t>
            </a:r>
          </a:p>
          <a:p>
            <a:r>
              <a:rPr lang="ru-RU" sz="2400" b="1" i="1" dirty="0" smtClean="0">
                <a:cs typeface="Times New Roman" pitchFamily="18" charset="0"/>
              </a:rPr>
              <a:t>3</a:t>
            </a:r>
            <a:r>
              <a:rPr lang="ru-RU" sz="2400" b="1" i="1" dirty="0" smtClean="0">
                <a:cs typeface="Times New Roman" pitchFamily="18" charset="0"/>
              </a:rPr>
              <a:t>. </a:t>
            </a:r>
            <a:r>
              <a:rPr lang="ru-RU" sz="2400" b="1" i="1" dirty="0" smtClean="0">
                <a:cs typeface="Times New Roman" pitchFamily="18" charset="0"/>
              </a:rPr>
              <a:t>Вклад </a:t>
            </a:r>
            <a:r>
              <a:rPr lang="ru-RU" sz="2400" b="1" i="1" dirty="0" err="1" smtClean="0">
                <a:cs typeface="Times New Roman" pitchFamily="18" charset="0"/>
              </a:rPr>
              <a:t>лесосибирцев</a:t>
            </a:r>
            <a:r>
              <a:rPr lang="ru-RU" sz="2400" b="1" i="1" dirty="0" smtClean="0">
                <a:cs typeface="Times New Roman" pitchFamily="18" charset="0"/>
              </a:rPr>
              <a:t> в победу над фашистской Германией в годы 1941-1945 </a:t>
            </a:r>
            <a:r>
              <a:rPr lang="en-US" sz="2400" b="1" i="1" dirty="0" err="1" smtClean="0">
                <a:cs typeface="Times New Roman" pitchFamily="18" charset="0"/>
              </a:rPr>
              <a:t>aturova</a:t>
            </a:r>
            <a:r>
              <a:rPr lang="ru-RU" sz="2400" b="1" i="1" dirty="0" smtClean="0">
                <a:cs typeface="Times New Roman" pitchFamily="18" charset="0"/>
              </a:rPr>
              <a:t>-</a:t>
            </a:r>
            <a:r>
              <a:rPr lang="en-US" sz="2400" b="1" i="1" dirty="0" err="1" smtClean="0">
                <a:cs typeface="Times New Roman" pitchFamily="18" charset="0"/>
              </a:rPr>
              <a:t>vklad</a:t>
            </a:r>
            <a:r>
              <a:rPr lang="ru-RU" sz="2400" b="1" i="1" dirty="0" smtClean="0">
                <a:cs typeface="Times New Roman" pitchFamily="18" charset="0"/>
              </a:rPr>
              <a:t>-</a:t>
            </a:r>
            <a:r>
              <a:rPr lang="en-US" sz="2400" b="1" i="1" dirty="0" err="1" smtClean="0">
                <a:cs typeface="Times New Roman" pitchFamily="18" charset="0"/>
              </a:rPr>
              <a:t>lesosibirtsev</a:t>
            </a:r>
            <a:r>
              <a:rPr lang="ru-RU" sz="2400" b="1" i="1" dirty="0" smtClean="0">
                <a:cs typeface="Times New Roman" pitchFamily="18" charset="0"/>
              </a:rPr>
              <a:t>-</a:t>
            </a:r>
            <a:r>
              <a:rPr lang="en-US" sz="2400" b="1" i="1" dirty="0" smtClean="0">
                <a:cs typeface="Times New Roman" pitchFamily="18" charset="0"/>
              </a:rPr>
              <a:t>v</a:t>
            </a:r>
            <a:r>
              <a:rPr lang="ru-RU" sz="2400" b="1" i="1" dirty="0" smtClean="0">
                <a:cs typeface="Times New Roman" pitchFamily="18" charset="0"/>
              </a:rPr>
              <a:t>-</a:t>
            </a:r>
            <a:r>
              <a:rPr lang="en-US" sz="2400" b="1" i="1" dirty="0" err="1" smtClean="0">
                <a:cs typeface="Times New Roman" pitchFamily="18" charset="0"/>
              </a:rPr>
              <a:t>pobedu</a:t>
            </a:r>
            <a:r>
              <a:rPr lang="ru-RU" sz="2400" b="1" i="1" dirty="0" smtClean="0">
                <a:cs typeface="Times New Roman" pitchFamily="18" charset="0"/>
              </a:rPr>
              <a:t>-</a:t>
            </a:r>
            <a:r>
              <a:rPr lang="en-US" sz="2400" b="1" i="1" dirty="0" err="1" smtClean="0">
                <a:cs typeface="Times New Roman" pitchFamily="18" charset="0"/>
              </a:rPr>
              <a:t>nad</a:t>
            </a:r>
            <a:r>
              <a:rPr lang="ru-RU" sz="2400" b="1" i="1" dirty="0" smtClean="0">
                <a:cs typeface="Times New Roman" pitchFamily="18" charset="0"/>
              </a:rPr>
              <a:t>-</a:t>
            </a:r>
            <a:r>
              <a:rPr lang="en-US" sz="2400" b="1" i="1" dirty="0" err="1" smtClean="0">
                <a:cs typeface="Times New Roman" pitchFamily="18" charset="0"/>
              </a:rPr>
              <a:t>fashistkoj</a:t>
            </a:r>
            <a:r>
              <a:rPr lang="ru-RU" sz="2400" b="1" i="1" dirty="0" smtClean="0">
                <a:cs typeface="Times New Roman" pitchFamily="18" charset="0"/>
              </a:rPr>
              <a:t>-</a:t>
            </a:r>
            <a:r>
              <a:rPr lang="en-US" sz="2400" b="1" i="1" dirty="0" err="1" smtClean="0">
                <a:cs typeface="Times New Roman" pitchFamily="18" charset="0"/>
              </a:rPr>
              <a:t>germaniej</a:t>
            </a:r>
            <a:r>
              <a:rPr lang="ru-RU" sz="2400" b="1" i="1" dirty="0" smtClean="0">
                <a:cs typeface="Times New Roman" pitchFamily="18" charset="0"/>
              </a:rPr>
              <a:t>-</a:t>
            </a:r>
            <a:r>
              <a:rPr lang="en-US" sz="2400" b="1" i="1" dirty="0" smtClean="0">
                <a:cs typeface="Times New Roman" pitchFamily="18" charset="0"/>
              </a:rPr>
              <a:t>v</a:t>
            </a:r>
            <a:r>
              <a:rPr lang="ru-RU" sz="2400" b="1" i="1" dirty="0" smtClean="0">
                <a:cs typeface="Times New Roman" pitchFamily="18" charset="0"/>
              </a:rPr>
              <a:t>-</a:t>
            </a:r>
            <a:r>
              <a:rPr lang="en-US" sz="2400" b="1" i="1" dirty="0" err="1" smtClean="0">
                <a:cs typeface="Times New Roman" pitchFamily="18" charset="0"/>
              </a:rPr>
              <a:t>godyi</a:t>
            </a:r>
            <a:r>
              <a:rPr lang="ru-RU" sz="2400" b="1" i="1" dirty="0" smtClean="0">
                <a:cs typeface="Times New Roman" pitchFamily="18" charset="0"/>
              </a:rPr>
              <a:t>-1941-45</a:t>
            </a:r>
            <a:r>
              <a:rPr lang="en-US" sz="2400" b="1" i="1" dirty="0" err="1" smtClean="0">
                <a:cs typeface="Times New Roman" pitchFamily="18" charset="0"/>
              </a:rPr>
              <a:t>gg</a:t>
            </a:r>
            <a:r>
              <a:rPr lang="ru-RU" sz="2400" b="1" i="1" dirty="0" smtClean="0">
                <a:cs typeface="Times New Roman" pitchFamily="18" charset="0"/>
              </a:rPr>
              <a:t>.</a:t>
            </a:r>
            <a:r>
              <a:rPr lang="en-US" sz="2400" b="1" i="1" dirty="0" smtClean="0">
                <a:cs typeface="Times New Roman" pitchFamily="18" charset="0"/>
              </a:rPr>
              <a:t>pdf</a:t>
            </a:r>
            <a:r>
              <a:rPr lang="ru-RU" sz="2400" b="1" i="1" dirty="0" smtClean="0">
                <a:cs typeface="Times New Roman" pitchFamily="18" charset="0"/>
              </a:rPr>
              <a:t> (</a:t>
            </a:r>
            <a:r>
              <a:rPr lang="en-US" sz="2400" b="1" i="1" dirty="0" err="1" smtClean="0">
                <a:cs typeface="Times New Roman" pitchFamily="18" charset="0"/>
              </a:rPr>
              <a:t>siteedu</a:t>
            </a:r>
            <a:r>
              <a:rPr lang="ru-RU" sz="2400" b="1" i="1" dirty="0" smtClean="0">
                <a:cs typeface="Times New Roman" pitchFamily="18" charset="0"/>
              </a:rPr>
              <a:t>.</a:t>
            </a:r>
            <a:r>
              <a:rPr lang="en-US" sz="2400" b="1" i="1" dirty="0" smtClean="0">
                <a:cs typeface="Times New Roman" pitchFamily="18" charset="0"/>
              </a:rPr>
              <a:t>ru</a:t>
            </a:r>
            <a:r>
              <a:rPr lang="ru-RU" sz="2400" b="1" i="1" dirty="0" smtClean="0">
                <a:cs typeface="Times New Roman" pitchFamily="18" charset="0"/>
              </a:rPr>
              <a:t>)</a:t>
            </a:r>
          </a:p>
          <a:p>
            <a:r>
              <a:rPr lang="ru-RU" sz="2400" b="1" i="1" dirty="0" smtClean="0">
                <a:cs typeface="Times New Roman" pitchFamily="18" charset="0"/>
              </a:rPr>
              <a:t>4</a:t>
            </a:r>
            <a:r>
              <a:rPr lang="ru-RU" sz="2400" b="1" i="1" dirty="0" smtClean="0">
                <a:cs typeface="Times New Roman" pitchFamily="18" charset="0"/>
              </a:rPr>
              <a:t>. </a:t>
            </a:r>
            <a:r>
              <a:rPr lang="ru-RU" sz="2400" b="1" i="1" dirty="0" err="1" smtClean="0">
                <a:cs typeface="Times New Roman" pitchFamily="18" charset="0"/>
              </a:rPr>
              <a:t>Енисейцы</a:t>
            </a:r>
            <a:r>
              <a:rPr lang="ru-RU" sz="2400" b="1" i="1" dirty="0" smtClean="0">
                <a:cs typeface="Times New Roman" pitchFamily="18" charset="0"/>
              </a:rPr>
              <a:t> - герои Советского союза » Енисейская правда (</a:t>
            </a:r>
            <a:r>
              <a:rPr lang="en-US" sz="2400" b="1" i="1" dirty="0" err="1" smtClean="0">
                <a:cs typeface="Times New Roman" pitchFamily="18" charset="0"/>
              </a:rPr>
              <a:t>xn</a:t>
            </a:r>
            <a:r>
              <a:rPr lang="en-US" sz="2400" b="1" i="1" dirty="0" smtClean="0">
                <a:cs typeface="Times New Roman" pitchFamily="18" charset="0"/>
              </a:rPr>
              <a:t>----7sbbajmca0all6a6aoic4v.xn--p1ai)</a:t>
            </a:r>
            <a:endParaRPr lang="ru-RU" sz="2400" b="1" i="1" dirty="0" smtClean="0">
              <a:cs typeface="Times New Roman" pitchFamily="18" charset="0"/>
            </a:endParaRPr>
          </a:p>
          <a:p>
            <a:r>
              <a:rPr lang="ru-RU" sz="2400" b="1" i="1" dirty="0" smtClean="0">
                <a:cs typeface="Times New Roman" pitchFamily="18" charset="0"/>
              </a:rPr>
              <a:t>5. «Карта Памяти» – патриотическая акция издательства «Просвещение» (1sept.ru)</a:t>
            </a:r>
          </a:p>
          <a:p>
            <a:r>
              <a:rPr lang="ru-RU" sz="2400" b="1" i="1" dirty="0" smtClean="0">
                <a:cs typeface="Times New Roman" pitchFamily="18" charset="0"/>
              </a:rPr>
              <a:t>6. </a:t>
            </a:r>
            <a:r>
              <a:rPr lang="ru-RU" sz="2400" b="1" i="1" dirty="0" smtClean="0">
                <a:cs typeface="Times New Roman" pitchFamily="18" charset="0"/>
              </a:rPr>
              <a:t>Память </a:t>
            </a:r>
            <a:r>
              <a:rPr lang="ru-RU" sz="2400" b="1" i="1" dirty="0" err="1" smtClean="0">
                <a:cs typeface="Times New Roman" pitchFamily="18" charset="0"/>
              </a:rPr>
              <a:t>народа::Подлинные</a:t>
            </a:r>
            <a:r>
              <a:rPr lang="ru-RU" sz="2400" b="1" i="1" dirty="0" smtClean="0">
                <a:cs typeface="Times New Roman" pitchFamily="18" charset="0"/>
              </a:rPr>
              <a:t> документы о Второй Мировой войне (</a:t>
            </a:r>
            <a:r>
              <a:rPr lang="ru-RU" sz="2400" b="1" i="1" dirty="0" err="1" smtClean="0">
                <a:cs typeface="Times New Roman" pitchFamily="18" charset="0"/>
              </a:rPr>
              <a:t>pamyat-naroda.ru</a:t>
            </a:r>
            <a:r>
              <a:rPr lang="ru-RU" sz="2400" b="1" i="1" dirty="0" smtClean="0">
                <a:cs typeface="Times New Roman" pitchFamily="18" charset="0"/>
              </a:rPr>
              <a:t>)</a:t>
            </a:r>
          </a:p>
          <a:p>
            <a:r>
              <a:rPr lang="ru-RU" sz="2400" b="1" i="1" dirty="0" smtClean="0">
                <a:cs typeface="Times New Roman" pitchFamily="18" charset="0"/>
              </a:rPr>
              <a:t>7. </a:t>
            </a:r>
            <a:r>
              <a:rPr lang="ru-RU" sz="2400" b="1" i="1" dirty="0" smtClean="0">
                <a:cs typeface="Times New Roman" pitchFamily="18" charset="0"/>
              </a:rPr>
              <a:t>Почетные граждане (</a:t>
            </a:r>
            <a:r>
              <a:rPr lang="ru-RU" sz="2400" b="1" i="1" dirty="0" err="1" smtClean="0">
                <a:cs typeface="Times New Roman" pitchFamily="18" charset="0"/>
              </a:rPr>
              <a:t>krskstate.ru</a:t>
            </a:r>
            <a:r>
              <a:rPr lang="ru-RU" sz="2400" b="1" i="1" dirty="0" smtClean="0">
                <a:cs typeface="Times New Roman" pitchFamily="18" charset="0"/>
              </a:rPr>
              <a:t>)</a:t>
            </a:r>
          </a:p>
          <a:p>
            <a:endParaRPr lang="ru-RU" sz="2400" b="1" i="1" dirty="0" smtClean="0"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13658"/>
          </a:xfrm>
        </p:spPr>
        <p:txBody>
          <a:bodyPr/>
          <a:lstStyle/>
          <a:p>
            <a:pPr algn="ctr"/>
            <a:r>
              <a:rPr lang="ru-RU" dirty="0" smtClean="0"/>
              <a:t>Памятник «Скорбящая мать»</a:t>
            </a:r>
            <a:endParaRPr lang="ru-RU" dirty="0"/>
          </a:p>
        </p:txBody>
      </p:sp>
      <p:pic>
        <p:nvPicPr>
          <p:cNvPr id="4" name="Рисунок 3" descr="A4Ox_SsWC6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6167" y="1027987"/>
            <a:ext cx="7281949" cy="449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3" y="0"/>
            <a:ext cx="8861367" cy="1113905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cap="all" dirty="0" smtClean="0"/>
              <a:t>ПАМЯТНИК ВОИНАМ-ЕНИСЕЙЦАМ, ПОГИБШИМ В ГОДЫ ВЕЛИКОЙ ОТЕЧЕСТВЕННОЙ ВОЙНЫ</a:t>
            </a:r>
            <a:endParaRPr lang="ru-RU" sz="3200" cap="all" dirty="0"/>
          </a:p>
        </p:txBody>
      </p:sp>
      <p:pic>
        <p:nvPicPr>
          <p:cNvPr id="3" name="Рисунок 2" descr="eniseysk_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05" y="1274712"/>
            <a:ext cx="5104015" cy="3845928"/>
          </a:xfrm>
          <a:prstGeom prst="rect">
            <a:avLst/>
          </a:prstGeom>
        </p:spPr>
      </p:pic>
      <p:pic>
        <p:nvPicPr>
          <p:cNvPr id="4" name="Рисунок 3" descr="eniseysk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4684" y="1413164"/>
            <a:ext cx="3370306" cy="5137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08563"/>
            <a:ext cx="7886700" cy="2976663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/>
              <a:t>НАШИ ЗЕМЛЯКИ ГЕРОИ СОВЕТСКОГО СОЮЗА</a:t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2840478"/>
            <a:ext cx="8092095" cy="24124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Более 16 с половиной тысяч человек было призвано на фронт Енисейским районным военным комиссариатом. Каждый третий из них погиб или пропал без вести. Все воины-сибиряки, сражавшиеся за Родину, заслужили вечную память и неиссякаемую благодарность народа.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96" y="447471"/>
            <a:ext cx="8160392" cy="2120631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/>
              <a:t>Герои советского союза</a:t>
            </a:r>
            <a:br>
              <a:rPr lang="ru-RU" cap="all" dirty="0" smtClean="0"/>
            </a:br>
            <a:endParaRPr lang="ru-RU" dirty="0"/>
          </a:p>
        </p:txBody>
      </p:sp>
      <p:pic>
        <p:nvPicPr>
          <p:cNvPr id="6" name="Рисунок 5" descr="EWbp8YpXgAE0cQ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834" y="1741249"/>
            <a:ext cx="5233481" cy="392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268822"/>
            <a:ext cx="4273420" cy="158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010" y="330740"/>
            <a:ext cx="4124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</p:txBody>
      </p:sp>
      <p:pic>
        <p:nvPicPr>
          <p:cNvPr id="6" name="Рисунок 5" descr="E.S.-Belinsk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1873" y="1031134"/>
            <a:ext cx="2412460" cy="455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31133" y="233466"/>
            <a:ext cx="34435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Ефим Семёнович Белинский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45140" y="5719864"/>
            <a:ext cx="26848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/>
              <a:t>25.03.1925 – 16.12.1944</a:t>
            </a:r>
            <a:endParaRPr lang="ru-RU" sz="2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786009" y="272374"/>
            <a:ext cx="41050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8.01.1943 года добровольцем ушёл в ряды Красной Армии. В сентябре 1943 года окончил Киевское артиллерийское училище в звании мл. лейтенанта. Первый подвиг совершил 23.06.1944 года при форсировании реки Проня (Белоруссия).Награждён Орденом Отечественной войны 2-й степени. Награждён орденом Красной звезды. В 1944 году стал командиром. Погиб при разведке, закрыв собой своих бойцов. Звание Герой Советского Союза получил посмертно.</a:t>
            </a: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76a141a51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6880" cy="7040879"/>
          </a:xfrm>
        </p:spPr>
      </p:pic>
      <p:pic>
        <p:nvPicPr>
          <p:cNvPr id="11" name="Рисунок 10" descr="9 мая pn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580" y="5661498"/>
            <a:ext cx="4273420" cy="1196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7098" y="233465"/>
            <a:ext cx="439690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 октябре 1943 года был призван на службу в Красную армию, с декабря уже участвовал в боях. Был разведчиком пешей разведки. Во время схватки с противником в рукопашную и при помощи гранат уничтожил 19 фашистов. Совершил ряд ночных вылазок, захватив 30 «языков». Орден Ленина и «Золотую медаль» не успел получить, так как пропал без вести 26.02.1945 года. </a:t>
            </a:r>
          </a:p>
          <a:p>
            <a:pPr algn="ctr"/>
            <a:r>
              <a:rPr lang="ru-RU" sz="2000" b="1" i="1" dirty="0" smtClean="0"/>
              <a:t>Присвоено звание Героя Советского Союза. Награждён двумя орденами Красной Звезды, орденом Славы 3-й степени, несколькими медалями</a:t>
            </a:r>
          </a:p>
          <a:p>
            <a:endParaRPr lang="ru-RU" sz="2000" b="1" dirty="0"/>
          </a:p>
        </p:txBody>
      </p:sp>
      <p:pic>
        <p:nvPicPr>
          <p:cNvPr id="7" name="Рисунок 6" descr="P.I.Dudar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4051" y="1050587"/>
            <a:ext cx="2607013" cy="439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14400" y="233464"/>
            <a:ext cx="326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Павел Дударев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847" y="5778230"/>
            <a:ext cx="3618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/>
              <a:t>1913 – </a:t>
            </a:r>
          </a:p>
          <a:p>
            <a:pPr algn="ctr"/>
            <a:r>
              <a:rPr lang="ru-RU" sz="2600" b="1" i="1" dirty="0" smtClean="0"/>
              <a:t>26.02. 1945</a:t>
            </a:r>
            <a:endParaRPr lang="ru-RU" sz="2600" b="1" i="1" dirty="0"/>
          </a:p>
        </p:txBody>
      </p:sp>
    </p:spTree>
    <p:extLst>
      <p:ext uri="{BB962C8B-B14F-4D97-AF65-F5344CB8AC3E}">
        <p14:creationId xmlns="" xmlns:p14="http://schemas.microsoft.com/office/powerpoint/2010/main" val="77358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2590</TotalTime>
  <Words>1693</Words>
  <Application>Microsoft Office PowerPoint</Application>
  <PresentationFormat>Экран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Листая книгу памяти «Ветераны ВОВ» – земляки</vt:lpstr>
      <vt:lpstr>Памятник Памяти погибших в годы Великой Отечественной Войны</vt:lpstr>
      <vt:lpstr>Памятник-бюст герою Советского Союза Белинскому Ефиму Семёновичу</vt:lpstr>
      <vt:lpstr>Памятник «Скорбящая мать»</vt:lpstr>
      <vt:lpstr> ПАМЯТНИК ВОИНАМ-ЕНИСЕЙЦАМ, ПОГИБШИМ В ГОДЫ ВЕЛИКОЙ ОТЕЧЕСТВЕННОЙ ВОЙНЫ</vt:lpstr>
      <vt:lpstr>НАШИ ЗЕМЛЯКИ ГЕРОИ СОВЕТСКОГО СОЮЗА </vt:lpstr>
      <vt:lpstr>Герои советского союза </vt:lpstr>
      <vt:lpstr>Слайд 8</vt:lpstr>
      <vt:lpstr>Слайд 9</vt:lpstr>
      <vt:lpstr>Слайд 10</vt:lpstr>
      <vt:lpstr>Слайд 11</vt:lpstr>
      <vt:lpstr>Слайд 12</vt:lpstr>
      <vt:lpstr>Слайд 13</vt:lpstr>
      <vt:lpstr>Ветераны Великой Отечественной войны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Пользователь</cp:lastModifiedBy>
  <cp:revision>45</cp:revision>
  <dcterms:created xsi:type="dcterms:W3CDTF">2018-04-28T06:32:59Z</dcterms:created>
  <dcterms:modified xsi:type="dcterms:W3CDTF">2021-05-09T13:08:54Z</dcterms:modified>
</cp:coreProperties>
</file>