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7" r:id="rId3"/>
    <p:sldId id="263" r:id="rId4"/>
    <p:sldId id="258" r:id="rId5"/>
    <p:sldId id="267" r:id="rId6"/>
    <p:sldId id="259" r:id="rId7"/>
    <p:sldId id="266" r:id="rId8"/>
    <p:sldId id="264" r:id="rId9"/>
    <p:sldId id="268" r:id="rId10"/>
    <p:sldId id="269" r:id="rId11"/>
    <p:sldId id="270" r:id="rId12"/>
    <p:sldId id="271" r:id="rId13"/>
    <p:sldId id="272" r:id="rId14"/>
    <p:sldId id="273" r:id="rId15"/>
    <p:sldId id="274" r:id="rId16"/>
    <p:sldId id="275" r:id="rId17"/>
    <p:sldId id="276" r:id="rId18"/>
    <p:sldId id="277" r:id="rId19"/>
    <p:sldId id="27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5D006BC7-5DEA-4DEE-8405-7C2D82FF3362}" type="datetimeFigureOut">
              <a:rPr lang="ru-RU" smtClean="0"/>
              <a:t>15.02.2021</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53C075F-D45B-4135-8354-75D94EAD20F6}" type="slidenum">
              <a:rPr lang="ru-RU" smtClean="0"/>
              <a:t>‹#›</a:t>
            </a:fld>
            <a:endParaRPr lang="ru-RU"/>
          </a:p>
        </p:txBody>
      </p:sp>
    </p:spTree>
    <p:extLst>
      <p:ext uri="{BB962C8B-B14F-4D97-AF65-F5344CB8AC3E}">
        <p14:creationId xmlns:p14="http://schemas.microsoft.com/office/powerpoint/2010/main" val="4109881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D006BC7-5DEA-4DEE-8405-7C2D82FF3362}" type="datetimeFigureOut">
              <a:rPr lang="ru-RU" smtClean="0"/>
              <a:t>15.02.2021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53C075F-D45B-4135-8354-75D94EAD20F6}" type="slidenum">
              <a:rPr lang="ru-RU" smtClean="0"/>
              <a:t>‹#›</a:t>
            </a:fld>
            <a:endParaRPr lang="ru-RU"/>
          </a:p>
        </p:txBody>
      </p:sp>
    </p:spTree>
    <p:extLst>
      <p:ext uri="{BB962C8B-B14F-4D97-AF65-F5344CB8AC3E}">
        <p14:creationId xmlns:p14="http://schemas.microsoft.com/office/powerpoint/2010/main" val="1859486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D006BC7-5DEA-4DEE-8405-7C2D82FF3362}" type="datetimeFigureOut">
              <a:rPr lang="ru-RU" smtClean="0"/>
              <a:t>15.02.2021</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53C075F-D45B-4135-8354-75D94EAD20F6}"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923397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5D006BC7-5DEA-4DEE-8405-7C2D82FF3362}" type="datetimeFigureOut">
              <a:rPr lang="ru-RU" smtClean="0"/>
              <a:t>15.02.2021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53C075F-D45B-4135-8354-75D94EAD20F6}" type="slidenum">
              <a:rPr lang="ru-RU" smtClean="0"/>
              <a:t>‹#›</a:t>
            </a:fld>
            <a:endParaRPr lang="ru-RU"/>
          </a:p>
        </p:txBody>
      </p:sp>
    </p:spTree>
    <p:extLst>
      <p:ext uri="{BB962C8B-B14F-4D97-AF65-F5344CB8AC3E}">
        <p14:creationId xmlns:p14="http://schemas.microsoft.com/office/powerpoint/2010/main" val="1405816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5D006BC7-5DEA-4DEE-8405-7C2D82FF3362}" type="datetimeFigureOut">
              <a:rPr lang="ru-RU" smtClean="0"/>
              <a:t>15.02.2021</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53C075F-D45B-4135-8354-75D94EAD20F6}"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27884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5D006BC7-5DEA-4DEE-8405-7C2D82FF3362}" type="datetimeFigureOut">
              <a:rPr lang="ru-RU" smtClean="0"/>
              <a:t>15.02.2021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53C075F-D45B-4135-8354-75D94EAD20F6}" type="slidenum">
              <a:rPr lang="ru-RU" smtClean="0"/>
              <a:t>‹#›</a:t>
            </a:fld>
            <a:endParaRPr lang="ru-RU"/>
          </a:p>
        </p:txBody>
      </p:sp>
    </p:spTree>
    <p:extLst>
      <p:ext uri="{BB962C8B-B14F-4D97-AF65-F5344CB8AC3E}">
        <p14:creationId xmlns:p14="http://schemas.microsoft.com/office/powerpoint/2010/main" val="2508934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D006BC7-5DEA-4DEE-8405-7C2D82FF3362}" type="datetimeFigureOut">
              <a:rPr lang="ru-RU" smtClean="0"/>
              <a:t>15.02.2021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53C075F-D45B-4135-8354-75D94EAD20F6}" type="slidenum">
              <a:rPr lang="ru-RU" smtClean="0"/>
              <a:t>‹#›</a:t>
            </a:fld>
            <a:endParaRPr lang="ru-RU"/>
          </a:p>
        </p:txBody>
      </p:sp>
    </p:spTree>
    <p:extLst>
      <p:ext uri="{BB962C8B-B14F-4D97-AF65-F5344CB8AC3E}">
        <p14:creationId xmlns:p14="http://schemas.microsoft.com/office/powerpoint/2010/main" val="1011939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D006BC7-5DEA-4DEE-8405-7C2D82FF3362}" type="datetimeFigureOut">
              <a:rPr lang="ru-RU" smtClean="0"/>
              <a:t>15.02.2021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53C075F-D45B-4135-8354-75D94EAD20F6}" type="slidenum">
              <a:rPr lang="ru-RU" smtClean="0"/>
              <a:t>‹#›</a:t>
            </a:fld>
            <a:endParaRPr lang="ru-RU"/>
          </a:p>
        </p:txBody>
      </p:sp>
    </p:spTree>
    <p:extLst>
      <p:ext uri="{BB962C8B-B14F-4D97-AF65-F5344CB8AC3E}">
        <p14:creationId xmlns:p14="http://schemas.microsoft.com/office/powerpoint/2010/main" val="329007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D006BC7-5DEA-4DEE-8405-7C2D82FF3362}" type="datetimeFigureOut">
              <a:rPr lang="ru-RU" smtClean="0"/>
              <a:t>15.02.2021</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53C075F-D45B-4135-8354-75D94EAD20F6}" type="slidenum">
              <a:rPr lang="ru-RU" smtClean="0"/>
              <a:t>‹#›</a:t>
            </a:fld>
            <a:endParaRPr lang="ru-RU"/>
          </a:p>
        </p:txBody>
      </p:sp>
    </p:spTree>
    <p:extLst>
      <p:ext uri="{BB962C8B-B14F-4D97-AF65-F5344CB8AC3E}">
        <p14:creationId xmlns:p14="http://schemas.microsoft.com/office/powerpoint/2010/main" val="733589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5D006BC7-5DEA-4DEE-8405-7C2D82FF3362}" type="datetimeFigureOut">
              <a:rPr lang="ru-RU" smtClean="0"/>
              <a:t>15.02.2021</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53C075F-D45B-4135-8354-75D94EAD20F6}" type="slidenum">
              <a:rPr lang="ru-RU" smtClean="0"/>
              <a:t>‹#›</a:t>
            </a:fld>
            <a:endParaRPr lang="ru-RU"/>
          </a:p>
        </p:txBody>
      </p:sp>
    </p:spTree>
    <p:extLst>
      <p:ext uri="{BB962C8B-B14F-4D97-AF65-F5344CB8AC3E}">
        <p14:creationId xmlns:p14="http://schemas.microsoft.com/office/powerpoint/2010/main" val="3658725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5D006BC7-5DEA-4DEE-8405-7C2D82FF3362}" type="datetimeFigureOut">
              <a:rPr lang="ru-RU" smtClean="0"/>
              <a:t>15.02.2021</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53C075F-D45B-4135-8354-75D94EAD20F6}" type="slidenum">
              <a:rPr lang="ru-RU" smtClean="0"/>
              <a:t>‹#›</a:t>
            </a:fld>
            <a:endParaRPr lang="ru-RU"/>
          </a:p>
        </p:txBody>
      </p:sp>
    </p:spTree>
    <p:extLst>
      <p:ext uri="{BB962C8B-B14F-4D97-AF65-F5344CB8AC3E}">
        <p14:creationId xmlns:p14="http://schemas.microsoft.com/office/powerpoint/2010/main" val="334140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5D006BC7-5DEA-4DEE-8405-7C2D82FF3362}" type="datetimeFigureOut">
              <a:rPr lang="ru-RU" smtClean="0"/>
              <a:t>15.02.2021</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53C075F-D45B-4135-8354-75D94EAD20F6}" type="slidenum">
              <a:rPr lang="ru-RU" smtClean="0"/>
              <a:t>‹#›</a:t>
            </a:fld>
            <a:endParaRPr lang="ru-RU"/>
          </a:p>
        </p:txBody>
      </p:sp>
    </p:spTree>
    <p:extLst>
      <p:ext uri="{BB962C8B-B14F-4D97-AF65-F5344CB8AC3E}">
        <p14:creationId xmlns:p14="http://schemas.microsoft.com/office/powerpoint/2010/main" val="287045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5D006BC7-5DEA-4DEE-8405-7C2D82FF3362}" type="datetimeFigureOut">
              <a:rPr lang="ru-RU" smtClean="0"/>
              <a:t>15.02.2021</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53C075F-D45B-4135-8354-75D94EAD20F6}" type="slidenum">
              <a:rPr lang="ru-RU" smtClean="0"/>
              <a:t>‹#›</a:t>
            </a:fld>
            <a:endParaRPr lang="ru-RU"/>
          </a:p>
        </p:txBody>
      </p:sp>
    </p:spTree>
    <p:extLst>
      <p:ext uri="{BB962C8B-B14F-4D97-AF65-F5344CB8AC3E}">
        <p14:creationId xmlns:p14="http://schemas.microsoft.com/office/powerpoint/2010/main" val="3335285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006BC7-5DEA-4DEE-8405-7C2D82FF3362}" type="datetimeFigureOut">
              <a:rPr lang="ru-RU" smtClean="0"/>
              <a:t>15.02.2021</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53C075F-D45B-4135-8354-75D94EAD20F6}" type="slidenum">
              <a:rPr lang="ru-RU" smtClean="0"/>
              <a:t>‹#›</a:t>
            </a:fld>
            <a:endParaRPr lang="ru-RU"/>
          </a:p>
        </p:txBody>
      </p:sp>
    </p:spTree>
    <p:extLst>
      <p:ext uri="{BB962C8B-B14F-4D97-AF65-F5344CB8AC3E}">
        <p14:creationId xmlns:p14="http://schemas.microsoft.com/office/powerpoint/2010/main" val="273871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D006BC7-5DEA-4DEE-8405-7C2D82FF3362}" type="datetimeFigureOut">
              <a:rPr lang="ru-RU" smtClean="0"/>
              <a:t>15.02.2021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53C075F-D45B-4135-8354-75D94EAD20F6}" type="slidenum">
              <a:rPr lang="ru-RU" smtClean="0"/>
              <a:t>‹#›</a:t>
            </a:fld>
            <a:endParaRPr lang="ru-RU"/>
          </a:p>
        </p:txBody>
      </p:sp>
    </p:spTree>
    <p:extLst>
      <p:ext uri="{BB962C8B-B14F-4D97-AF65-F5344CB8AC3E}">
        <p14:creationId xmlns:p14="http://schemas.microsoft.com/office/powerpoint/2010/main" val="2988427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5D006BC7-5DEA-4DEE-8405-7C2D82FF3362}" type="datetimeFigureOut">
              <a:rPr lang="ru-RU" smtClean="0"/>
              <a:t>15.02.2021</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53C075F-D45B-4135-8354-75D94EAD20F6}" type="slidenum">
              <a:rPr lang="ru-RU" smtClean="0"/>
              <a:t>‹#›</a:t>
            </a:fld>
            <a:endParaRPr lang="ru-RU"/>
          </a:p>
        </p:txBody>
      </p:sp>
    </p:spTree>
    <p:extLst>
      <p:ext uri="{BB962C8B-B14F-4D97-AF65-F5344CB8AC3E}">
        <p14:creationId xmlns:p14="http://schemas.microsoft.com/office/powerpoint/2010/main" val="4220897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D006BC7-5DEA-4DEE-8405-7C2D82FF3362}" type="datetimeFigureOut">
              <a:rPr lang="ru-RU" smtClean="0"/>
              <a:t>15.02.2021</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53C075F-D45B-4135-8354-75D94EAD20F6}" type="slidenum">
              <a:rPr lang="ru-RU" smtClean="0"/>
              <a:t>‹#›</a:t>
            </a:fld>
            <a:endParaRPr lang="ru-RU"/>
          </a:p>
        </p:txBody>
      </p:sp>
    </p:spTree>
    <p:extLst>
      <p:ext uri="{BB962C8B-B14F-4D97-AF65-F5344CB8AC3E}">
        <p14:creationId xmlns:p14="http://schemas.microsoft.com/office/powerpoint/2010/main" val="1208679808"/>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708" r:id="rId13"/>
    <p:sldLayoutId id="2147483709" r:id="rId14"/>
    <p:sldLayoutId id="2147483710" r:id="rId15"/>
    <p:sldLayoutId id="214748371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AF64F0-0305-41B3-899F-5160D8B91F1A}"/>
              </a:ext>
            </a:extLst>
          </p:cNvPr>
          <p:cNvSpPr>
            <a:spLocks noGrp="1"/>
          </p:cNvSpPr>
          <p:nvPr>
            <p:ph type="ctrTitle"/>
          </p:nvPr>
        </p:nvSpPr>
        <p:spPr>
          <a:xfrm>
            <a:off x="2589213" y="689317"/>
            <a:ext cx="8915399" cy="4656405"/>
          </a:xfrm>
        </p:spPr>
        <p:txBody>
          <a:bodyPr>
            <a:normAutofit/>
          </a:bodyPr>
          <a:lstStyle/>
          <a:p>
            <a:pPr algn="ctr"/>
            <a:r>
              <a:rPr lang="ru-RU" sz="8000" b="1" i="1" dirty="0">
                <a:solidFill>
                  <a:schemeClr val="tx1"/>
                </a:solidFill>
                <a:latin typeface="Times New Roman" panose="02020603050405020304" pitchFamily="18" charset="0"/>
                <a:cs typeface="Times New Roman" panose="02020603050405020304" pitchFamily="18" charset="0"/>
              </a:rPr>
              <a:t>КАК ПРАВИЛЬНО ДЕРЖАТЬ КАРАНДАШ</a:t>
            </a:r>
            <a:r>
              <a:rPr lang="ru-RU" sz="6000" b="1" i="1"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504382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a:extLst>
              <a:ext uri="{FF2B5EF4-FFF2-40B4-BE49-F238E27FC236}">
                <a16:creationId xmlns:a16="http://schemas.microsoft.com/office/drawing/2014/main" id="{D7F99101-5309-4171-A118-0AD5C4B6CDE5}"/>
              </a:ext>
            </a:extLst>
          </p:cNvPr>
          <p:cNvSpPr>
            <a:spLocks noGrp="1"/>
          </p:cNvSpPr>
          <p:nvPr>
            <p:ph type="body" sz="half" idx="2"/>
          </p:nvPr>
        </p:nvSpPr>
        <p:spPr>
          <a:xfrm>
            <a:off x="1533378" y="661182"/>
            <a:ext cx="5008099" cy="5199867"/>
          </a:xfrm>
        </p:spPr>
        <p:txBody>
          <a:bodyPr>
            <a:normAutofit fontScale="85000" lnSpcReduction="20000"/>
          </a:bodyPr>
          <a:lstStyle/>
          <a:p>
            <a:r>
              <a:rPr lang="ru-RU" sz="3200" b="1" dirty="0">
                <a:solidFill>
                  <a:schemeClr val="tx1"/>
                </a:solidFill>
                <a:effectLst/>
                <a:latin typeface="Times New Roman" panose="02020603050405020304" pitchFamily="18" charset="0"/>
                <a:ea typeface="Times New Roman" panose="02020603050405020304" pitchFamily="18" charset="0"/>
              </a:rPr>
              <a:t>2</a:t>
            </a:r>
            <a:r>
              <a:rPr lang="ru-RU" sz="4000" b="1" dirty="0">
                <a:solidFill>
                  <a:schemeClr val="tx1"/>
                </a:solidFill>
                <a:effectLst/>
                <a:latin typeface="Times New Roman" panose="02020603050405020304" pitchFamily="18" charset="0"/>
                <a:ea typeface="Times New Roman" panose="02020603050405020304" pitchFamily="18" charset="0"/>
              </a:rPr>
              <a:t>. </a:t>
            </a:r>
            <a:r>
              <a:rPr lang="ru-RU" sz="3200" b="1" dirty="0">
                <a:solidFill>
                  <a:schemeClr val="tx1"/>
                </a:solidFill>
                <a:effectLst/>
                <a:latin typeface="Times New Roman" panose="02020603050405020304" pitchFamily="18" charset="0"/>
                <a:ea typeface="Times New Roman" panose="02020603050405020304" pitchFamily="18" charset="0"/>
              </a:rPr>
              <a:t>С помощью салфетки.</a:t>
            </a:r>
          </a:p>
          <a:p>
            <a:r>
              <a:rPr lang="ru-RU" sz="3000" dirty="0">
                <a:solidFill>
                  <a:schemeClr val="tx1"/>
                </a:solidFill>
                <a:effectLst/>
                <a:latin typeface="Times New Roman" panose="02020603050405020304" pitchFamily="18" charset="0"/>
                <a:ea typeface="Times New Roman" panose="02020603050405020304" pitchFamily="18" charset="0"/>
              </a:rPr>
              <a:t>Если безымянный пальчик и мизинчик постоянно мешают малышу правильно захватить карандаш, можно воспользоваться бумажной салфеткой. Ее складывают в 4 раза и кладут на ладошку. Два последних пальчика должны прижать салфетку к ладошке. Затем рабочими пальчиками нужно правильно захватить карандаш. Этот способ поможет малышу запомнить, как нужно правильно рисовать или писать.</a:t>
            </a:r>
            <a:endParaRPr lang="ru-RU" sz="3900" dirty="0">
              <a:solidFill>
                <a:schemeClr val="tx1"/>
              </a:solidFill>
              <a:effectLst/>
              <a:latin typeface="Times New Roman" panose="02020603050405020304" pitchFamily="18" charset="0"/>
              <a:ea typeface="Times New Roman" panose="02020603050405020304" pitchFamily="18" charset="0"/>
            </a:endParaRPr>
          </a:p>
          <a:p>
            <a:endParaRPr lang="ru-RU" dirty="0"/>
          </a:p>
        </p:txBody>
      </p:sp>
      <p:pic>
        <p:nvPicPr>
          <p:cNvPr id="5" name="Объект 4" descr="Как научить ребенка правильно держать ручку. И почему это умение так важно.">
            <a:extLst>
              <a:ext uri="{FF2B5EF4-FFF2-40B4-BE49-F238E27FC236}">
                <a16:creationId xmlns:a16="http://schemas.microsoft.com/office/drawing/2014/main" id="{E46EF7E6-F92D-4FBC-9179-8856E415B47E}"/>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973773" y="847634"/>
            <a:ext cx="4536000" cy="4500000"/>
          </a:xfrm>
          <a:prstGeom prst="rect">
            <a:avLst/>
          </a:prstGeom>
          <a:noFill/>
          <a:ln>
            <a:noFill/>
          </a:ln>
        </p:spPr>
      </p:pic>
    </p:spTree>
    <p:extLst>
      <p:ext uri="{BB962C8B-B14F-4D97-AF65-F5344CB8AC3E}">
        <p14:creationId xmlns:p14="http://schemas.microsoft.com/office/powerpoint/2010/main" val="16523089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a:extLst>
              <a:ext uri="{FF2B5EF4-FFF2-40B4-BE49-F238E27FC236}">
                <a16:creationId xmlns:a16="http://schemas.microsoft.com/office/drawing/2014/main" id="{D7F99101-5309-4171-A118-0AD5C4B6CDE5}"/>
              </a:ext>
            </a:extLst>
          </p:cNvPr>
          <p:cNvSpPr>
            <a:spLocks noGrp="1"/>
          </p:cNvSpPr>
          <p:nvPr>
            <p:ph type="body" sz="half" idx="2"/>
          </p:nvPr>
        </p:nvSpPr>
        <p:spPr>
          <a:xfrm>
            <a:off x="1533378" y="661182"/>
            <a:ext cx="5008099" cy="5199867"/>
          </a:xfrm>
        </p:spPr>
        <p:txBody>
          <a:bodyPr>
            <a:normAutofit/>
          </a:bodyPr>
          <a:lstStyle/>
          <a:p>
            <a:pPr algn="ctr">
              <a:spcBef>
                <a:spcPts val="450"/>
              </a:spcBef>
              <a:spcAft>
                <a:spcPts val="1500"/>
              </a:spcAft>
            </a:pPr>
            <a:r>
              <a:rPr lang="ru-RU" sz="2800" b="1" dirty="0">
                <a:solidFill>
                  <a:schemeClr val="tx1"/>
                </a:solidFill>
                <a:effectLst/>
                <a:latin typeface="Times New Roman" panose="02020603050405020304" pitchFamily="18" charset="0"/>
                <a:ea typeface="Times New Roman" panose="02020603050405020304" pitchFamily="18" charset="0"/>
              </a:rPr>
              <a:t>3.Мелки.</a:t>
            </a:r>
            <a:endParaRPr lang="ru-RU" sz="2800" dirty="0">
              <a:solidFill>
                <a:schemeClr val="tx1"/>
              </a:solidFill>
              <a:effectLst/>
              <a:latin typeface="Times New Roman" panose="02020603050405020304" pitchFamily="18" charset="0"/>
              <a:ea typeface="Times New Roman" panose="02020603050405020304" pitchFamily="18" charset="0"/>
            </a:endParaRPr>
          </a:p>
          <a:p>
            <a:pPr>
              <a:spcBef>
                <a:spcPts val="450"/>
              </a:spcBef>
              <a:spcAft>
                <a:spcPts val="1500"/>
              </a:spcAft>
            </a:pPr>
            <a:r>
              <a:rPr lang="ru-RU" sz="2800" dirty="0">
                <a:solidFill>
                  <a:schemeClr val="tx1"/>
                </a:solidFill>
                <a:effectLst/>
                <a:latin typeface="Times New Roman" panose="02020603050405020304" pitchFamily="18" charset="0"/>
                <a:ea typeface="Times New Roman" panose="02020603050405020304" pitchFamily="18" charset="0"/>
              </a:rPr>
              <a:t>Обычные мелки (подойдут восковые и пастель) разломить на кусочки примерно по 3 см. Такие маленькие кусочки дети будут держать как раз 3 </a:t>
            </a:r>
            <a:r>
              <a:rPr lang="ru-RU" sz="2800" dirty="0" err="1">
                <a:solidFill>
                  <a:schemeClr val="tx1"/>
                </a:solidFill>
                <a:effectLst/>
                <a:latin typeface="Times New Roman" panose="02020603050405020304" pitchFamily="18" charset="0"/>
                <a:ea typeface="Times New Roman" panose="02020603050405020304" pitchFamily="18" charset="0"/>
              </a:rPr>
              <a:t>мя</a:t>
            </a:r>
            <a:r>
              <a:rPr lang="ru-RU" sz="2800" dirty="0">
                <a:solidFill>
                  <a:schemeClr val="tx1"/>
                </a:solidFill>
                <a:effectLst/>
                <a:latin typeface="Times New Roman" panose="02020603050405020304" pitchFamily="18" charset="0"/>
                <a:ea typeface="Times New Roman" panose="02020603050405020304" pitchFamily="18" charset="0"/>
              </a:rPr>
              <a:t> "нужными" пальцами. Они привыкают так держать и затем постепенно можно переходить к другим пишущим инструментам.</a:t>
            </a:r>
          </a:p>
        </p:txBody>
      </p:sp>
      <p:pic>
        <p:nvPicPr>
          <p:cNvPr id="7" name="Объект 6">
            <a:extLst>
              <a:ext uri="{FF2B5EF4-FFF2-40B4-BE49-F238E27FC236}">
                <a16:creationId xmlns:a16="http://schemas.microsoft.com/office/drawing/2014/main" id="{242DA396-C184-4757-8D9A-3ECDA891321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30977" y="1533915"/>
            <a:ext cx="5181600" cy="3454400"/>
          </a:xfrm>
        </p:spPr>
      </p:pic>
    </p:spTree>
    <p:extLst>
      <p:ext uri="{BB962C8B-B14F-4D97-AF65-F5344CB8AC3E}">
        <p14:creationId xmlns:p14="http://schemas.microsoft.com/office/powerpoint/2010/main" val="980051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a:extLst>
              <a:ext uri="{FF2B5EF4-FFF2-40B4-BE49-F238E27FC236}">
                <a16:creationId xmlns:a16="http://schemas.microsoft.com/office/drawing/2014/main" id="{D7F99101-5309-4171-A118-0AD5C4B6CDE5}"/>
              </a:ext>
            </a:extLst>
          </p:cNvPr>
          <p:cNvSpPr>
            <a:spLocks noGrp="1"/>
          </p:cNvSpPr>
          <p:nvPr>
            <p:ph type="body" sz="half" idx="2"/>
          </p:nvPr>
        </p:nvSpPr>
        <p:spPr>
          <a:xfrm>
            <a:off x="1533378" y="661182"/>
            <a:ext cx="5008099" cy="5199867"/>
          </a:xfrm>
        </p:spPr>
        <p:txBody>
          <a:bodyPr>
            <a:normAutofit fontScale="92500" lnSpcReduction="20000"/>
          </a:bodyPr>
          <a:lstStyle/>
          <a:p>
            <a:pPr algn="ctr">
              <a:spcBef>
                <a:spcPts val="450"/>
              </a:spcBef>
              <a:spcAft>
                <a:spcPts val="1500"/>
              </a:spcAft>
            </a:pPr>
            <a:r>
              <a:rPr lang="ru-RU" sz="3200" b="1" dirty="0">
                <a:solidFill>
                  <a:schemeClr val="tx1"/>
                </a:solidFill>
                <a:effectLst/>
                <a:latin typeface="Times New Roman" panose="02020603050405020304" pitchFamily="18" charset="0"/>
                <a:ea typeface="Times New Roman" panose="02020603050405020304" pitchFamily="18" charset="0"/>
              </a:rPr>
              <a:t>4. Метка.</a:t>
            </a:r>
          </a:p>
          <a:p>
            <a:pPr>
              <a:spcBef>
                <a:spcPts val="450"/>
              </a:spcBef>
              <a:spcAft>
                <a:spcPts val="1500"/>
              </a:spcAft>
            </a:pPr>
            <a:r>
              <a:rPr lang="ru-RU" sz="2800" dirty="0">
                <a:solidFill>
                  <a:schemeClr val="tx1"/>
                </a:solidFill>
                <a:effectLst/>
                <a:latin typeface="Times New Roman" panose="02020603050405020304" pitchFamily="18" charset="0"/>
                <a:ea typeface="Times New Roman" panose="02020603050405020304" pitchFamily="18" charset="0"/>
              </a:rPr>
              <a:t>Необходимо нарисовать на среднем пальце и на карандаше (примерно на 1,5 см. выше от грифеля) точки. Объяснить малышу, что эти точки должны совместиться.</a:t>
            </a:r>
          </a:p>
          <a:p>
            <a:pPr>
              <a:spcBef>
                <a:spcPts val="450"/>
              </a:spcBef>
              <a:spcAft>
                <a:spcPts val="1500"/>
              </a:spcAft>
            </a:pPr>
            <a:r>
              <a:rPr lang="ru-RU" sz="2800" dirty="0">
                <a:solidFill>
                  <a:schemeClr val="tx1"/>
                </a:solidFill>
                <a:effectLst/>
                <a:latin typeface="Times New Roman" panose="02020603050405020304" pitchFamily="18" charset="0"/>
                <a:ea typeface="Times New Roman" panose="02020603050405020304" pitchFamily="18" charset="0"/>
              </a:rPr>
              <a:t>Можно придумать какую - нибудь историю, про карандаш и пальцы. Например, что карандаш устал и ему нужно отдохнуть, поспать. Кроватью служит средний палец, подушкой указательный, одеялом -большой пальцы.</a:t>
            </a:r>
          </a:p>
        </p:txBody>
      </p:sp>
      <p:pic>
        <p:nvPicPr>
          <p:cNvPr id="6" name="Объект 5" descr="Как научить ребенка правильно держать ручку. И почему это умение так важно.">
            <a:extLst>
              <a:ext uri="{FF2B5EF4-FFF2-40B4-BE49-F238E27FC236}">
                <a16:creationId xmlns:a16="http://schemas.microsoft.com/office/drawing/2014/main" id="{B188E00B-F78B-433A-A436-7476AE5AA6F4}"/>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912609" y="1837215"/>
            <a:ext cx="5040000" cy="2880000"/>
          </a:xfrm>
          <a:prstGeom prst="rect">
            <a:avLst/>
          </a:prstGeom>
          <a:noFill/>
          <a:ln>
            <a:noFill/>
          </a:ln>
        </p:spPr>
      </p:pic>
    </p:spTree>
    <p:extLst>
      <p:ext uri="{BB962C8B-B14F-4D97-AF65-F5344CB8AC3E}">
        <p14:creationId xmlns:p14="http://schemas.microsoft.com/office/powerpoint/2010/main" val="265652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a:extLst>
              <a:ext uri="{FF2B5EF4-FFF2-40B4-BE49-F238E27FC236}">
                <a16:creationId xmlns:a16="http://schemas.microsoft.com/office/drawing/2014/main" id="{D7F99101-5309-4171-A118-0AD5C4B6CDE5}"/>
              </a:ext>
            </a:extLst>
          </p:cNvPr>
          <p:cNvSpPr>
            <a:spLocks noGrp="1"/>
          </p:cNvSpPr>
          <p:nvPr>
            <p:ph type="body" sz="half" idx="2"/>
          </p:nvPr>
        </p:nvSpPr>
        <p:spPr>
          <a:xfrm>
            <a:off x="1533378" y="661182"/>
            <a:ext cx="5008099" cy="5199867"/>
          </a:xfrm>
        </p:spPr>
        <p:txBody>
          <a:bodyPr>
            <a:normAutofit/>
          </a:bodyPr>
          <a:lstStyle/>
          <a:p>
            <a:pPr algn="ctr">
              <a:spcBef>
                <a:spcPts val="450"/>
              </a:spcBef>
              <a:spcAft>
                <a:spcPts val="1500"/>
              </a:spcAft>
            </a:pPr>
            <a:r>
              <a:rPr lang="ru-RU" sz="3200" b="1" dirty="0">
                <a:solidFill>
                  <a:schemeClr val="tx1"/>
                </a:solidFill>
                <a:effectLst/>
                <a:latin typeface="Times New Roman" panose="02020603050405020304" pitchFamily="18" charset="0"/>
                <a:ea typeface="Times New Roman" panose="02020603050405020304" pitchFamily="18" charset="0"/>
              </a:rPr>
              <a:t>5. Насадка на карандаш.</a:t>
            </a:r>
          </a:p>
          <a:p>
            <a:pPr>
              <a:spcBef>
                <a:spcPts val="450"/>
              </a:spcBef>
              <a:spcAft>
                <a:spcPts val="1500"/>
              </a:spcAft>
            </a:pPr>
            <a:r>
              <a:rPr lang="ru-RU" sz="2800" dirty="0">
                <a:solidFill>
                  <a:schemeClr val="tx1"/>
                </a:solidFill>
                <a:effectLst/>
                <a:latin typeface="Times New Roman" panose="02020603050405020304" pitchFamily="18" charset="0"/>
                <a:ea typeface="Times New Roman" panose="02020603050405020304" pitchFamily="18" charset="0"/>
              </a:rPr>
              <a:t>Такую насадку можно купить в канцелярских отделах. Они могут быть в виде зверюшек птиц и т.д. С выемками и углублениями для правильной постановки пальцев руки.</a:t>
            </a:r>
          </a:p>
          <a:p>
            <a:pPr algn="ctr">
              <a:spcBef>
                <a:spcPts val="450"/>
              </a:spcBef>
              <a:spcAft>
                <a:spcPts val="1500"/>
              </a:spcAft>
            </a:pPr>
            <a:endParaRPr lang="ru-RU" sz="3200" b="1" dirty="0">
              <a:solidFill>
                <a:schemeClr val="tx1"/>
              </a:solidFill>
              <a:effectLst/>
              <a:latin typeface="Times New Roman" panose="02020603050405020304" pitchFamily="18" charset="0"/>
              <a:ea typeface="Times New Roman" panose="02020603050405020304" pitchFamily="18" charset="0"/>
            </a:endParaRPr>
          </a:p>
        </p:txBody>
      </p:sp>
      <p:pic>
        <p:nvPicPr>
          <p:cNvPr id="7" name="Объект 6" descr="Как научить ребенка правильно держать ручку. И почему это умение так важно.">
            <a:extLst>
              <a:ext uri="{FF2B5EF4-FFF2-40B4-BE49-F238E27FC236}">
                <a16:creationId xmlns:a16="http://schemas.microsoft.com/office/drawing/2014/main" id="{AEAF05FA-C485-448B-A145-51543F5CFCF0}"/>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092844" y="760463"/>
            <a:ext cx="4680000" cy="4500000"/>
          </a:xfrm>
          <a:prstGeom prst="rect">
            <a:avLst/>
          </a:prstGeom>
          <a:noFill/>
          <a:ln>
            <a:noFill/>
          </a:ln>
        </p:spPr>
      </p:pic>
    </p:spTree>
    <p:extLst>
      <p:ext uri="{BB962C8B-B14F-4D97-AF65-F5344CB8AC3E}">
        <p14:creationId xmlns:p14="http://schemas.microsoft.com/office/powerpoint/2010/main" val="1452080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a:extLst>
              <a:ext uri="{FF2B5EF4-FFF2-40B4-BE49-F238E27FC236}">
                <a16:creationId xmlns:a16="http://schemas.microsoft.com/office/drawing/2014/main" id="{D7F99101-5309-4171-A118-0AD5C4B6CDE5}"/>
              </a:ext>
            </a:extLst>
          </p:cNvPr>
          <p:cNvSpPr>
            <a:spLocks noGrp="1"/>
          </p:cNvSpPr>
          <p:nvPr>
            <p:ph type="body" sz="half" idx="2"/>
          </p:nvPr>
        </p:nvSpPr>
        <p:spPr>
          <a:xfrm>
            <a:off x="1533378" y="661182"/>
            <a:ext cx="5008099" cy="5199867"/>
          </a:xfrm>
        </p:spPr>
        <p:txBody>
          <a:bodyPr>
            <a:normAutofit fontScale="92500" lnSpcReduction="10000"/>
          </a:bodyPr>
          <a:lstStyle/>
          <a:p>
            <a:pPr algn="ctr">
              <a:spcBef>
                <a:spcPts val="450"/>
              </a:spcBef>
              <a:spcAft>
                <a:spcPts val="1500"/>
              </a:spcAft>
            </a:pPr>
            <a:r>
              <a:rPr lang="ru-RU" sz="3200" b="1" dirty="0">
                <a:solidFill>
                  <a:schemeClr val="tx1"/>
                </a:solidFill>
                <a:effectLst/>
                <a:latin typeface="Times New Roman" panose="02020603050405020304" pitchFamily="18" charset="0"/>
                <a:ea typeface="Times New Roman" panose="02020603050405020304" pitchFamily="18" charset="0"/>
              </a:rPr>
              <a:t>6. Ручки-тренажеры.</a:t>
            </a:r>
            <a:endParaRPr lang="ru-RU" sz="3200" dirty="0">
              <a:solidFill>
                <a:schemeClr val="tx1"/>
              </a:solidFill>
              <a:effectLst/>
              <a:latin typeface="Times New Roman" panose="02020603050405020304" pitchFamily="18" charset="0"/>
              <a:ea typeface="Times New Roman" panose="02020603050405020304" pitchFamily="18" charset="0"/>
            </a:endParaRPr>
          </a:p>
          <a:p>
            <a:pPr>
              <a:spcBef>
                <a:spcPts val="450"/>
              </a:spcBef>
              <a:spcAft>
                <a:spcPts val="1500"/>
              </a:spcAft>
            </a:pPr>
            <a:r>
              <a:rPr lang="ru-RU" sz="2800" dirty="0">
                <a:solidFill>
                  <a:schemeClr val="tx1"/>
                </a:solidFill>
                <a:effectLst/>
                <a:latin typeface="Times New Roman" panose="02020603050405020304" pitchFamily="18" charset="0"/>
                <a:ea typeface="Times New Roman" panose="02020603050405020304" pitchFamily="18" charset="0"/>
              </a:rPr>
              <a:t>В магазинах с канцтоварами можно так же приобрести и ручки - тренажеры. Такие ручки трехгранной формы, со специальной насадкой с выемками для правильной постановки пальцев ребенка.</a:t>
            </a:r>
          </a:p>
          <a:p>
            <a:pPr>
              <a:spcBef>
                <a:spcPts val="450"/>
              </a:spcBef>
              <a:spcAft>
                <a:spcPts val="1500"/>
              </a:spcAft>
            </a:pPr>
            <a:r>
              <a:rPr lang="ru-RU" sz="2800" dirty="0">
                <a:solidFill>
                  <a:schemeClr val="tx1"/>
                </a:solidFill>
                <a:effectLst/>
                <a:latin typeface="Times New Roman" panose="02020603050405020304" pitchFamily="18" charset="0"/>
                <a:ea typeface="Times New Roman" panose="02020603050405020304" pitchFamily="18" charset="0"/>
              </a:rPr>
              <a:t>Вообще желательно подбирать ребенку первые карандаши, ручки и фломастеры с трехгранными или шестигранными формами.</a:t>
            </a:r>
          </a:p>
          <a:p>
            <a:pPr algn="ctr">
              <a:spcBef>
                <a:spcPts val="450"/>
              </a:spcBef>
              <a:spcAft>
                <a:spcPts val="1500"/>
              </a:spcAft>
            </a:pPr>
            <a:endParaRPr lang="ru-RU" sz="2800" dirty="0">
              <a:solidFill>
                <a:schemeClr val="tx1"/>
              </a:solidFill>
              <a:effectLst/>
              <a:latin typeface="Times New Roman" panose="02020603050405020304" pitchFamily="18" charset="0"/>
              <a:ea typeface="Times New Roman" panose="02020603050405020304" pitchFamily="18" charset="0"/>
            </a:endParaRPr>
          </a:p>
          <a:p>
            <a:pPr algn="ctr">
              <a:spcBef>
                <a:spcPts val="450"/>
              </a:spcBef>
              <a:spcAft>
                <a:spcPts val="1500"/>
              </a:spcAft>
            </a:pPr>
            <a:endParaRPr lang="ru-RU" sz="3200" b="1" dirty="0">
              <a:solidFill>
                <a:schemeClr val="tx1"/>
              </a:solidFill>
              <a:effectLst/>
              <a:latin typeface="Times New Roman" panose="02020603050405020304" pitchFamily="18" charset="0"/>
              <a:ea typeface="Times New Roman" panose="02020603050405020304" pitchFamily="18" charset="0"/>
            </a:endParaRPr>
          </a:p>
        </p:txBody>
      </p:sp>
      <p:pic>
        <p:nvPicPr>
          <p:cNvPr id="6" name="Объект 5" descr="Как научить ребенка правильно держать ручку. И почему это умение так важно.">
            <a:extLst>
              <a:ext uri="{FF2B5EF4-FFF2-40B4-BE49-F238E27FC236}">
                <a16:creationId xmlns:a16="http://schemas.microsoft.com/office/drawing/2014/main" id="{F113FAB6-BDBF-4379-8499-6A1BFF0FA637}"/>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766091" y="1179000"/>
            <a:ext cx="5112000" cy="4500000"/>
          </a:xfrm>
          <a:prstGeom prst="rect">
            <a:avLst/>
          </a:prstGeom>
          <a:noFill/>
          <a:ln>
            <a:noFill/>
          </a:ln>
        </p:spPr>
      </p:pic>
    </p:spTree>
    <p:extLst>
      <p:ext uri="{BB962C8B-B14F-4D97-AF65-F5344CB8AC3E}">
        <p14:creationId xmlns:p14="http://schemas.microsoft.com/office/powerpoint/2010/main" val="3660169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a:extLst>
              <a:ext uri="{FF2B5EF4-FFF2-40B4-BE49-F238E27FC236}">
                <a16:creationId xmlns:a16="http://schemas.microsoft.com/office/drawing/2014/main" id="{D7F99101-5309-4171-A118-0AD5C4B6CDE5}"/>
              </a:ext>
            </a:extLst>
          </p:cNvPr>
          <p:cNvSpPr>
            <a:spLocks noGrp="1"/>
          </p:cNvSpPr>
          <p:nvPr>
            <p:ph type="body" sz="half" idx="2"/>
          </p:nvPr>
        </p:nvSpPr>
        <p:spPr>
          <a:xfrm>
            <a:off x="1533378" y="661182"/>
            <a:ext cx="5008099" cy="5199867"/>
          </a:xfrm>
        </p:spPr>
        <p:txBody>
          <a:bodyPr>
            <a:normAutofit/>
          </a:bodyPr>
          <a:lstStyle/>
          <a:p>
            <a:pPr algn="ctr">
              <a:spcBef>
                <a:spcPts val="450"/>
              </a:spcBef>
              <a:spcAft>
                <a:spcPts val="1500"/>
              </a:spcAft>
            </a:pPr>
            <a:r>
              <a:rPr lang="ru-RU" sz="3600" b="1" dirty="0">
                <a:solidFill>
                  <a:schemeClr val="tx1"/>
                </a:solidFill>
                <a:effectLst/>
                <a:latin typeface="Times New Roman" panose="02020603050405020304" pitchFamily="18" charset="0"/>
                <a:ea typeface="Times New Roman" panose="02020603050405020304" pitchFamily="18" charset="0"/>
              </a:rPr>
              <a:t>7. Игра Дартс.</a:t>
            </a:r>
            <a:endParaRPr lang="ru-RU" sz="3600" dirty="0">
              <a:solidFill>
                <a:schemeClr val="tx1"/>
              </a:solidFill>
              <a:effectLst/>
              <a:latin typeface="Times New Roman" panose="02020603050405020304" pitchFamily="18" charset="0"/>
              <a:ea typeface="Times New Roman" panose="02020603050405020304" pitchFamily="18" charset="0"/>
            </a:endParaRPr>
          </a:p>
          <a:p>
            <a:pPr>
              <a:spcBef>
                <a:spcPts val="450"/>
              </a:spcBef>
              <a:spcAft>
                <a:spcPts val="1500"/>
              </a:spcAft>
            </a:pPr>
            <a:r>
              <a:rPr lang="ru-RU" sz="2800" dirty="0">
                <a:solidFill>
                  <a:schemeClr val="tx1"/>
                </a:solidFill>
                <a:effectLst/>
                <a:latin typeface="Times New Roman" panose="02020603050405020304" pitchFamily="18" charset="0"/>
                <a:ea typeface="Times New Roman" panose="02020603050405020304" pitchFamily="18" charset="0"/>
              </a:rPr>
              <a:t>Подойдет для детей 5-6 лет. Метод держания дротиков помогает малышу понять, как правильно держать карандаш. Так как бросить дротик ребенок сможет только 3-мя пальцами. Игра в Дартс поможет подготовить кисть ребенка к письму.</a:t>
            </a:r>
          </a:p>
          <a:p>
            <a:pPr algn="ctr">
              <a:spcBef>
                <a:spcPts val="450"/>
              </a:spcBef>
              <a:spcAft>
                <a:spcPts val="1500"/>
              </a:spcAft>
            </a:pPr>
            <a:endParaRPr lang="ru-RU" sz="2800" dirty="0">
              <a:solidFill>
                <a:schemeClr val="tx1"/>
              </a:solidFill>
              <a:effectLst/>
              <a:latin typeface="Times New Roman" panose="02020603050405020304" pitchFamily="18" charset="0"/>
              <a:ea typeface="Times New Roman" panose="02020603050405020304" pitchFamily="18" charset="0"/>
            </a:endParaRPr>
          </a:p>
          <a:p>
            <a:pPr algn="ctr">
              <a:spcBef>
                <a:spcPts val="450"/>
              </a:spcBef>
              <a:spcAft>
                <a:spcPts val="1500"/>
              </a:spcAft>
            </a:pPr>
            <a:endParaRPr lang="ru-RU" sz="2800" dirty="0">
              <a:solidFill>
                <a:schemeClr val="tx1"/>
              </a:solidFill>
              <a:effectLst/>
              <a:latin typeface="Times New Roman" panose="02020603050405020304" pitchFamily="18" charset="0"/>
              <a:ea typeface="Times New Roman" panose="02020603050405020304" pitchFamily="18" charset="0"/>
            </a:endParaRPr>
          </a:p>
          <a:p>
            <a:pPr algn="ctr">
              <a:spcBef>
                <a:spcPts val="450"/>
              </a:spcBef>
              <a:spcAft>
                <a:spcPts val="1500"/>
              </a:spcAft>
            </a:pPr>
            <a:endParaRPr lang="ru-RU" sz="3200" b="1" dirty="0">
              <a:solidFill>
                <a:schemeClr val="tx1"/>
              </a:solidFill>
              <a:effectLst/>
              <a:latin typeface="Times New Roman" panose="02020603050405020304" pitchFamily="18" charset="0"/>
              <a:ea typeface="Times New Roman" panose="02020603050405020304" pitchFamily="18" charset="0"/>
            </a:endParaRPr>
          </a:p>
        </p:txBody>
      </p:sp>
      <p:pic>
        <p:nvPicPr>
          <p:cNvPr id="7" name="Объект 6" descr="Как научить ребенка правильно держать ручку. И почему это умение так важно.">
            <a:extLst>
              <a:ext uri="{FF2B5EF4-FFF2-40B4-BE49-F238E27FC236}">
                <a16:creationId xmlns:a16="http://schemas.microsoft.com/office/drawing/2014/main" id="{04A5E18C-28DB-497E-AAE5-7C79DBD7FE45}"/>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330461" y="870342"/>
            <a:ext cx="5400000" cy="4500000"/>
          </a:xfrm>
          <a:prstGeom prst="rect">
            <a:avLst/>
          </a:prstGeom>
          <a:noFill/>
          <a:ln>
            <a:noFill/>
          </a:ln>
        </p:spPr>
      </p:pic>
    </p:spTree>
    <p:extLst>
      <p:ext uri="{BB962C8B-B14F-4D97-AF65-F5344CB8AC3E}">
        <p14:creationId xmlns:p14="http://schemas.microsoft.com/office/powerpoint/2010/main" val="1834268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a:extLst>
              <a:ext uri="{FF2B5EF4-FFF2-40B4-BE49-F238E27FC236}">
                <a16:creationId xmlns:a16="http://schemas.microsoft.com/office/drawing/2014/main" id="{D7F99101-5309-4171-A118-0AD5C4B6CDE5}"/>
              </a:ext>
            </a:extLst>
          </p:cNvPr>
          <p:cNvSpPr>
            <a:spLocks noGrp="1"/>
          </p:cNvSpPr>
          <p:nvPr>
            <p:ph type="body" sz="half" idx="2"/>
          </p:nvPr>
        </p:nvSpPr>
        <p:spPr>
          <a:xfrm>
            <a:off x="1533378" y="661182"/>
            <a:ext cx="5008099" cy="5199867"/>
          </a:xfrm>
        </p:spPr>
        <p:txBody>
          <a:bodyPr>
            <a:normAutofit/>
          </a:bodyPr>
          <a:lstStyle/>
          <a:p>
            <a:pPr algn="ctr">
              <a:spcBef>
                <a:spcPts val="450"/>
              </a:spcBef>
              <a:spcAft>
                <a:spcPts val="1500"/>
              </a:spcAft>
            </a:pPr>
            <a:r>
              <a:rPr lang="ru-RU" sz="3200" b="1" dirty="0">
                <a:solidFill>
                  <a:schemeClr val="tx1"/>
                </a:solidFill>
                <a:effectLst/>
                <a:latin typeface="Times New Roman" panose="02020603050405020304" pitchFamily="18" charset="0"/>
                <a:ea typeface="Times New Roman" panose="02020603050405020304" pitchFamily="18" charset="0"/>
              </a:rPr>
              <a:t>8. С помощью резинки.</a:t>
            </a:r>
            <a:endParaRPr lang="ru-RU" sz="3200" dirty="0">
              <a:solidFill>
                <a:schemeClr val="tx1"/>
              </a:solidFill>
              <a:effectLst/>
              <a:latin typeface="Times New Roman" panose="02020603050405020304" pitchFamily="18" charset="0"/>
              <a:ea typeface="Times New Roman" panose="02020603050405020304" pitchFamily="18" charset="0"/>
            </a:endParaRPr>
          </a:p>
          <a:p>
            <a:pPr>
              <a:spcBef>
                <a:spcPts val="450"/>
              </a:spcBef>
              <a:spcAft>
                <a:spcPts val="1500"/>
              </a:spcAft>
            </a:pPr>
            <a:r>
              <a:rPr lang="ru-RU" sz="2800" dirty="0">
                <a:solidFill>
                  <a:schemeClr val="tx1"/>
                </a:solidFill>
                <a:effectLst/>
                <a:latin typeface="Times New Roman" panose="02020603050405020304" pitchFamily="18" charset="0"/>
                <a:ea typeface="Times New Roman" panose="02020603050405020304" pitchFamily="18" charset="0"/>
              </a:rPr>
              <a:t>Подойдет канцелярская резинка. Ее одевают на запястье, далее перекручивают и одевают на верхний конец карандаша. Таким способом, мы добиваемся правильный наклон.</a:t>
            </a:r>
          </a:p>
          <a:p>
            <a:pPr algn="ctr">
              <a:spcBef>
                <a:spcPts val="450"/>
              </a:spcBef>
              <a:spcAft>
                <a:spcPts val="1500"/>
              </a:spcAft>
            </a:pPr>
            <a:endParaRPr lang="ru-RU" sz="2800" dirty="0">
              <a:solidFill>
                <a:schemeClr val="tx1"/>
              </a:solidFill>
              <a:effectLst/>
              <a:latin typeface="Times New Roman" panose="02020603050405020304" pitchFamily="18" charset="0"/>
              <a:ea typeface="Times New Roman" panose="02020603050405020304" pitchFamily="18" charset="0"/>
            </a:endParaRPr>
          </a:p>
          <a:p>
            <a:pPr algn="ctr">
              <a:spcBef>
                <a:spcPts val="450"/>
              </a:spcBef>
              <a:spcAft>
                <a:spcPts val="1500"/>
              </a:spcAft>
            </a:pPr>
            <a:endParaRPr lang="ru-RU" sz="2800" dirty="0">
              <a:solidFill>
                <a:schemeClr val="tx1"/>
              </a:solidFill>
              <a:effectLst/>
              <a:latin typeface="Times New Roman" panose="02020603050405020304" pitchFamily="18" charset="0"/>
              <a:ea typeface="Times New Roman" panose="02020603050405020304" pitchFamily="18" charset="0"/>
            </a:endParaRPr>
          </a:p>
          <a:p>
            <a:pPr algn="ctr">
              <a:spcBef>
                <a:spcPts val="450"/>
              </a:spcBef>
              <a:spcAft>
                <a:spcPts val="1500"/>
              </a:spcAft>
            </a:pPr>
            <a:endParaRPr lang="ru-RU" sz="2800" dirty="0">
              <a:solidFill>
                <a:schemeClr val="tx1"/>
              </a:solidFill>
              <a:effectLst/>
              <a:latin typeface="Times New Roman" panose="02020603050405020304" pitchFamily="18" charset="0"/>
              <a:ea typeface="Times New Roman" panose="02020603050405020304" pitchFamily="18" charset="0"/>
            </a:endParaRPr>
          </a:p>
          <a:p>
            <a:pPr algn="ctr">
              <a:spcBef>
                <a:spcPts val="450"/>
              </a:spcBef>
              <a:spcAft>
                <a:spcPts val="1500"/>
              </a:spcAft>
            </a:pPr>
            <a:endParaRPr lang="ru-RU" sz="3200" b="1" dirty="0">
              <a:solidFill>
                <a:schemeClr val="tx1"/>
              </a:solidFill>
              <a:effectLst/>
              <a:latin typeface="Times New Roman" panose="02020603050405020304" pitchFamily="18" charset="0"/>
              <a:ea typeface="Times New Roman" panose="02020603050405020304" pitchFamily="18" charset="0"/>
            </a:endParaRPr>
          </a:p>
        </p:txBody>
      </p:sp>
      <p:pic>
        <p:nvPicPr>
          <p:cNvPr id="6" name="Объект 5" descr="Как научить ребенка правильно держать ручку. И почему это умение так важно.">
            <a:extLst>
              <a:ext uri="{FF2B5EF4-FFF2-40B4-BE49-F238E27FC236}">
                <a16:creationId xmlns:a16="http://schemas.microsoft.com/office/drawing/2014/main" id="{75E14C48-1AB6-4A05-8654-A06312EB5A1C}"/>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390714" y="1269000"/>
            <a:ext cx="5508000" cy="4320000"/>
          </a:xfrm>
          <a:prstGeom prst="rect">
            <a:avLst/>
          </a:prstGeom>
          <a:noFill/>
          <a:ln>
            <a:noFill/>
          </a:ln>
        </p:spPr>
      </p:pic>
    </p:spTree>
    <p:extLst>
      <p:ext uri="{BB962C8B-B14F-4D97-AF65-F5344CB8AC3E}">
        <p14:creationId xmlns:p14="http://schemas.microsoft.com/office/powerpoint/2010/main" val="1497453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29DE98-127E-41B9-9587-7FD474B560BB}"/>
              </a:ext>
            </a:extLst>
          </p:cNvPr>
          <p:cNvSpPr>
            <a:spLocks noGrp="1"/>
          </p:cNvSpPr>
          <p:nvPr>
            <p:ph type="title"/>
          </p:nvPr>
        </p:nvSpPr>
        <p:spPr>
          <a:xfrm>
            <a:off x="2592924" y="624110"/>
            <a:ext cx="8911687" cy="895201"/>
          </a:xfrm>
        </p:spPr>
        <p:txBody>
          <a:bodyPr>
            <a:normAutofit/>
          </a:bodyPr>
          <a:lstStyle/>
          <a:p>
            <a:pPr algn="ctr"/>
            <a:r>
              <a:rPr lang="ru-RU" sz="4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Если ребенок левша</a:t>
            </a:r>
            <a:endParaRPr lang="ru-RU" sz="6600" b="1" dirty="0">
              <a:solidFill>
                <a:schemeClr val="tx1"/>
              </a:solidFill>
            </a:endParaRPr>
          </a:p>
        </p:txBody>
      </p:sp>
      <p:sp>
        <p:nvSpPr>
          <p:cNvPr id="3" name="Объект 2">
            <a:extLst>
              <a:ext uri="{FF2B5EF4-FFF2-40B4-BE49-F238E27FC236}">
                <a16:creationId xmlns:a16="http://schemas.microsoft.com/office/drawing/2014/main" id="{63AF773C-402F-4981-A773-7424CCFF5AAE}"/>
              </a:ext>
            </a:extLst>
          </p:cNvPr>
          <p:cNvSpPr>
            <a:spLocks noGrp="1"/>
          </p:cNvSpPr>
          <p:nvPr>
            <p:ph sz="half" idx="1"/>
          </p:nvPr>
        </p:nvSpPr>
        <p:spPr>
          <a:xfrm>
            <a:off x="815927" y="1617785"/>
            <a:ext cx="6087150" cy="4909624"/>
          </a:xfrm>
        </p:spPr>
        <p:txBody>
          <a:bodyPr>
            <a:normAutofit fontScale="92500" lnSpcReduction="10000"/>
          </a:bodyPr>
          <a:lstStyle/>
          <a:p>
            <a:pPr>
              <a:spcBef>
                <a:spcPts val="450"/>
              </a:spcBef>
              <a:spcAft>
                <a:spcPts val="1500"/>
              </a:spcAft>
            </a:pPr>
            <a:r>
              <a:rPr lang="ru-RU" sz="2600" dirty="0">
                <a:effectLst/>
                <a:latin typeface="Times New Roman" panose="02020603050405020304" pitchFamily="18" charset="0"/>
                <a:ea typeface="Times New Roman" panose="02020603050405020304" pitchFamily="18" charset="0"/>
              </a:rPr>
              <a:t>Начинайте наблюдать за ребенком с 2-2,5 лет, какая рука у него ведущая. Но только в 4 года уже точно станет понятно левша ребенок или правша.</a:t>
            </a:r>
          </a:p>
          <a:p>
            <a:pPr>
              <a:spcBef>
                <a:spcPts val="450"/>
              </a:spcBef>
              <a:spcAft>
                <a:spcPts val="1500"/>
              </a:spcAft>
            </a:pPr>
            <a:r>
              <a:rPr lang="ru-RU" sz="2600" dirty="0">
                <a:effectLst/>
                <a:latin typeface="Times New Roman" panose="02020603050405020304" pitchFamily="18" charset="0"/>
                <a:ea typeface="Times New Roman" panose="02020603050405020304" pitchFamily="18" charset="0"/>
              </a:rPr>
              <a:t>Если все же ребенок левша, то держать ручку нужно точно в таком же положении, но в левой руке. Важно следить, чтобы рука не была над строкой при письме.</a:t>
            </a:r>
          </a:p>
          <a:p>
            <a:pPr>
              <a:spcBef>
                <a:spcPts val="450"/>
              </a:spcBef>
              <a:spcAft>
                <a:spcPts val="1500"/>
              </a:spcAft>
            </a:pPr>
            <a:r>
              <a:rPr lang="ru-RU" sz="2600" dirty="0">
                <a:effectLst/>
                <a:latin typeface="Times New Roman" panose="02020603050405020304" pitchFamily="18" charset="0"/>
                <a:ea typeface="Times New Roman" panose="02020603050405020304" pitchFamily="18" charset="0"/>
              </a:rPr>
              <a:t>При покупке ручки-тренажера или насадки на карандаш, следите, чтобы было указано, что они предназначены для левой руки.</a:t>
            </a:r>
          </a:p>
          <a:p>
            <a:pPr marL="0" indent="0">
              <a:buNone/>
            </a:pPr>
            <a:endParaRPr lang="ru-RU" sz="2000" dirty="0"/>
          </a:p>
        </p:txBody>
      </p:sp>
      <p:pic>
        <p:nvPicPr>
          <p:cNvPr id="5" name="Объект 4" descr="Как научить ребенка правильно держать ручку. И почему это умение так важно.">
            <a:extLst>
              <a:ext uri="{FF2B5EF4-FFF2-40B4-BE49-F238E27FC236}">
                <a16:creationId xmlns:a16="http://schemas.microsoft.com/office/drawing/2014/main" id="{D2CCDF44-354F-45B6-9C32-1EFEAA4C7E76}"/>
              </a:ext>
            </a:extLst>
          </p:cNvPr>
          <p:cNvPicPr>
            <a:picLocks noGrp="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7245193" y="1846763"/>
            <a:ext cx="4500000" cy="3600000"/>
          </a:xfrm>
          <a:prstGeom prst="rect">
            <a:avLst/>
          </a:prstGeom>
          <a:noFill/>
          <a:ln>
            <a:noFill/>
          </a:ln>
        </p:spPr>
      </p:pic>
    </p:spTree>
    <p:extLst>
      <p:ext uri="{BB962C8B-B14F-4D97-AF65-F5344CB8AC3E}">
        <p14:creationId xmlns:p14="http://schemas.microsoft.com/office/powerpoint/2010/main" val="1783189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AE67FB-A4E8-44AE-B01E-34DDC72D4BB1}"/>
              </a:ext>
            </a:extLst>
          </p:cNvPr>
          <p:cNvSpPr txBox="1"/>
          <p:nvPr/>
        </p:nvSpPr>
        <p:spPr>
          <a:xfrm>
            <a:off x="647114" y="239151"/>
            <a:ext cx="11211951" cy="6599755"/>
          </a:xfrm>
          <a:prstGeom prst="rect">
            <a:avLst/>
          </a:prstGeom>
          <a:noFill/>
        </p:spPr>
        <p:txBody>
          <a:bodyPr wrap="square">
            <a:spAutoFit/>
          </a:bodyPr>
          <a:lstStyle/>
          <a:p>
            <a:pPr algn="ctr"/>
            <a:r>
              <a:rPr lang="ru-RU" sz="4000" b="1" dirty="0">
                <a:effectLst/>
                <a:latin typeface="Times New Roman" panose="02020603050405020304" pitchFamily="18" charset="0"/>
                <a:ea typeface="Times New Roman" panose="02020603050405020304" pitchFamily="18" charset="0"/>
                <a:cs typeface="Times New Roman" panose="02020603050405020304" pitchFamily="18" charset="0"/>
              </a:rPr>
              <a:t>Упражнения</a:t>
            </a:r>
            <a:endParaRPr lang="ru-RU" sz="4400" b="1" dirty="0">
              <a:effectLst/>
              <a:latin typeface="open_sansbold"/>
              <a:ea typeface="Times New Roman" panose="02020603050405020304" pitchFamily="18" charset="0"/>
              <a:cs typeface="Times New Roman" panose="02020603050405020304" pitchFamily="18" charset="0"/>
            </a:endParaRPr>
          </a:p>
          <a:p>
            <a:pPr>
              <a:spcAft>
                <a:spcPts val="1125"/>
              </a:spcAft>
            </a:pPr>
            <a:r>
              <a:rPr lang="ru-RU" sz="2000" dirty="0">
                <a:effectLst/>
                <a:latin typeface="Times New Roman" panose="02020603050405020304" pitchFamily="18" charset="0"/>
                <a:ea typeface="Times New Roman" panose="02020603050405020304" pitchFamily="18" charset="0"/>
              </a:rPr>
              <a:t>Для того чтобы первоклассник мог правильно владеть пишущим инструментом, нужно начинать занятия с 2-5 лет. Простые упражнения, совмещенные с игрой, помогут в будущем выработать ловкость пальчиков.</a:t>
            </a:r>
          </a:p>
          <a:p>
            <a:pPr>
              <a:spcAft>
                <a:spcPts val="1125"/>
              </a:spcAft>
            </a:pPr>
            <a:r>
              <a:rPr lang="ru-RU" sz="3200" b="1" dirty="0">
                <a:effectLst/>
                <a:latin typeface="Times New Roman" panose="02020603050405020304" pitchFamily="18" charset="0"/>
                <a:ea typeface="Times New Roman" panose="02020603050405020304" pitchFamily="18" charset="0"/>
              </a:rPr>
              <a:t>Ребенку можно предложить:</a:t>
            </a:r>
          </a:p>
          <a:p>
            <a:pPr marL="342900" lvl="0" indent="-342900">
              <a:lnSpc>
                <a:spcPct val="107000"/>
              </a:lnSpc>
              <a:spcAft>
                <a:spcPts val="800"/>
              </a:spcAft>
              <a:buSzPts val="1000"/>
              <a:buFont typeface="Symbol" panose="05050102010706020507" pitchFamily="18" charset="2"/>
              <a:buChar char=""/>
              <a:tabLst>
                <a:tab pos="457200" algn="l"/>
              </a:tabLs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собирать пальчиками бусинки и складывать их в коробку;</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завязывать бантики на шнурках, узелки на веревочках;</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вытирать нарисованные линии маленькой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резиночкой</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вырезать из бумаги мелкие детали безопасными ножницами и составлять из них мозаику;</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заштриховывать карандашом картинки для раскрашивания;</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рисовать узоры, геометрические фигуры (треугольники, квадратики, круги и т.п.);</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собирать конструктор;</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застегивать пуговицы и т.п.</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1125"/>
              </a:spcAft>
            </a:pPr>
            <a:r>
              <a:rPr lang="ru-RU" sz="2000" dirty="0">
                <a:effectLst/>
                <a:latin typeface="Times New Roman" panose="02020603050405020304" pitchFamily="18" charset="0"/>
                <a:ea typeface="Times New Roman" panose="02020603050405020304" pitchFamily="18" charset="0"/>
              </a:rPr>
              <a:t>Некоторые упражнения можно выполнять в виде игры. В это время важно контролировать положение пальчиков малыша.</a:t>
            </a:r>
          </a:p>
        </p:txBody>
      </p:sp>
    </p:spTree>
    <p:extLst>
      <p:ext uri="{BB962C8B-B14F-4D97-AF65-F5344CB8AC3E}">
        <p14:creationId xmlns:p14="http://schemas.microsoft.com/office/powerpoint/2010/main" val="17290001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315011F-333B-44EF-914B-74284EEB86C4}"/>
              </a:ext>
            </a:extLst>
          </p:cNvPr>
          <p:cNvSpPr txBox="1"/>
          <p:nvPr/>
        </p:nvSpPr>
        <p:spPr>
          <a:xfrm>
            <a:off x="1589649" y="520505"/>
            <a:ext cx="9495693" cy="5784853"/>
          </a:xfrm>
          <a:prstGeom prst="rect">
            <a:avLst/>
          </a:prstGeom>
          <a:noFill/>
        </p:spPr>
        <p:txBody>
          <a:bodyPr wrap="square">
            <a:spAutoFit/>
          </a:bodyPr>
          <a:lstStyle/>
          <a:p>
            <a:pPr algn="ctr">
              <a:lnSpc>
                <a:spcPct val="107000"/>
              </a:lnSpc>
              <a:spcBef>
                <a:spcPts val="200"/>
              </a:spcBef>
            </a:pPr>
            <a:r>
              <a:rPr lang="ru-RU" sz="4400" b="1" dirty="0">
                <a:effectLst/>
                <a:latin typeface="Times New Roman" panose="02020603050405020304" pitchFamily="18" charset="0"/>
                <a:ea typeface="Times New Roman" panose="02020603050405020304" pitchFamily="18" charset="0"/>
                <a:cs typeface="Times New Roman" panose="02020603050405020304" pitchFamily="18" charset="0"/>
              </a:rPr>
              <a:t>Советы и правила:</a:t>
            </a:r>
            <a:endParaRPr lang="ru-RU" sz="4000" b="1" dirty="0">
              <a:effectLst/>
              <a:latin typeface="Calibri Light" panose="020F0302020204030204" pitchFamily="34" charset="0"/>
              <a:ea typeface="Times New Roman" panose="02020603050405020304" pitchFamily="18" charset="0"/>
              <a:cs typeface="Times New Roman" panose="02020603050405020304" pitchFamily="18" charset="0"/>
            </a:endParaRPr>
          </a:p>
          <a:p>
            <a:pPr>
              <a:spcBef>
                <a:spcPts val="450"/>
              </a:spcBef>
              <a:spcAft>
                <a:spcPts val="1500"/>
              </a:spcAft>
            </a:pPr>
            <a:r>
              <a:rPr lang="ru-RU" sz="2800" dirty="0">
                <a:effectLst/>
                <a:latin typeface="Times New Roman" panose="02020603050405020304" pitchFamily="18" charset="0"/>
                <a:ea typeface="Times New Roman" panose="02020603050405020304" pitchFamily="18" charset="0"/>
              </a:rPr>
              <a:t>- занятия должны проходить в игровой форме;</a:t>
            </a:r>
            <a:endParaRPr lang="ru-RU" sz="3200" dirty="0">
              <a:effectLst/>
              <a:latin typeface="Times New Roman" panose="02020603050405020304" pitchFamily="18" charset="0"/>
              <a:ea typeface="Times New Roman" panose="02020603050405020304" pitchFamily="18" charset="0"/>
            </a:endParaRPr>
          </a:p>
          <a:p>
            <a:pPr>
              <a:spcBef>
                <a:spcPts val="450"/>
              </a:spcBef>
              <a:spcAft>
                <a:spcPts val="1500"/>
              </a:spcAft>
            </a:pPr>
            <a:r>
              <a:rPr lang="ru-RU" sz="2800" dirty="0">
                <a:effectLst/>
                <a:latin typeface="Times New Roman" panose="02020603050405020304" pitchFamily="18" charset="0"/>
                <a:ea typeface="Times New Roman" panose="02020603050405020304" pitchFamily="18" charset="0"/>
              </a:rPr>
              <a:t>-не заставляйте ребенка;</a:t>
            </a:r>
            <a:endParaRPr lang="ru-RU" sz="3200" dirty="0">
              <a:effectLst/>
              <a:latin typeface="Times New Roman" panose="02020603050405020304" pitchFamily="18" charset="0"/>
              <a:ea typeface="Times New Roman" panose="02020603050405020304" pitchFamily="18" charset="0"/>
            </a:endParaRPr>
          </a:p>
          <a:p>
            <a:pPr>
              <a:spcBef>
                <a:spcPts val="450"/>
              </a:spcBef>
              <a:spcAft>
                <a:spcPts val="1500"/>
              </a:spcAft>
            </a:pPr>
            <a:r>
              <a:rPr lang="ru-RU" sz="2800" dirty="0">
                <a:effectLst/>
                <a:latin typeface="Times New Roman" panose="02020603050405020304" pitchFamily="18" charset="0"/>
                <a:ea typeface="Times New Roman" panose="02020603050405020304" pitchFamily="18" charset="0"/>
              </a:rPr>
              <a:t>-не долгие по времени (зависит от индивидуальности ребенка);</a:t>
            </a:r>
            <a:endParaRPr lang="ru-RU" sz="3200" dirty="0">
              <a:effectLst/>
              <a:latin typeface="Times New Roman" panose="02020603050405020304" pitchFamily="18" charset="0"/>
              <a:ea typeface="Times New Roman" panose="02020603050405020304" pitchFamily="18" charset="0"/>
            </a:endParaRPr>
          </a:p>
          <a:p>
            <a:pPr>
              <a:spcBef>
                <a:spcPts val="450"/>
              </a:spcBef>
              <a:spcAft>
                <a:spcPts val="1500"/>
              </a:spcAft>
            </a:pPr>
            <a:r>
              <a:rPr lang="ru-RU" sz="2800" dirty="0">
                <a:effectLst/>
                <a:latin typeface="Times New Roman" panose="02020603050405020304" pitchFamily="18" charset="0"/>
                <a:ea typeface="Times New Roman" panose="02020603050405020304" pitchFamily="18" charset="0"/>
              </a:rPr>
              <a:t>- занятия должны быть регулярными;</a:t>
            </a:r>
            <a:endParaRPr lang="ru-RU" sz="3200" dirty="0">
              <a:effectLst/>
              <a:latin typeface="Times New Roman" panose="02020603050405020304" pitchFamily="18" charset="0"/>
              <a:ea typeface="Times New Roman" panose="02020603050405020304" pitchFamily="18" charset="0"/>
            </a:endParaRPr>
          </a:p>
          <a:p>
            <a:pPr>
              <a:spcBef>
                <a:spcPts val="450"/>
              </a:spcBef>
              <a:spcAft>
                <a:spcPts val="1500"/>
              </a:spcAft>
            </a:pPr>
            <a:r>
              <a:rPr lang="ru-RU" sz="2800" dirty="0">
                <a:effectLst/>
                <a:latin typeface="Times New Roman" panose="02020603050405020304" pitchFamily="18" charset="0"/>
                <a:ea typeface="Times New Roman" panose="02020603050405020304" pitchFamily="18" charset="0"/>
              </a:rPr>
              <a:t>- тренируйте мышцы руки малыша, для более успешного "управления" пишущим инструментом. (Лепка из пластилина или теста, пришивание пуговиц, нанизывание бусин на нитку и т.д.)</a:t>
            </a:r>
            <a:endParaRPr lang="ru-RU"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27476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2903E4-0029-4C06-8DF4-A29FF60D6330}"/>
              </a:ext>
            </a:extLst>
          </p:cNvPr>
          <p:cNvSpPr>
            <a:spLocks noGrp="1"/>
          </p:cNvSpPr>
          <p:nvPr>
            <p:ph type="title"/>
          </p:nvPr>
        </p:nvSpPr>
        <p:spPr/>
        <p:txBody>
          <a:bodyPr>
            <a:noAutofit/>
          </a:bodyPr>
          <a:lstStyle/>
          <a:p>
            <a:pPr algn="ctr"/>
            <a:r>
              <a:rPr lang="ru-RU" sz="4000" b="1"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Почему ребенок неправильно держит карандаш?</a:t>
            </a:r>
            <a:br>
              <a:rPr lang="ru-RU" sz="4000" b="1" dirty="0">
                <a:effectLst/>
                <a:latin typeface="open_sansbold"/>
                <a:ea typeface="Times New Roman" panose="02020603050405020304" pitchFamily="18" charset="0"/>
                <a:cs typeface="Times New Roman" panose="02020603050405020304" pitchFamily="18" charset="0"/>
              </a:rPr>
            </a:br>
            <a:endParaRPr lang="ru-RU" sz="4000" dirty="0"/>
          </a:p>
        </p:txBody>
      </p:sp>
      <p:pic>
        <p:nvPicPr>
          <p:cNvPr id="4" name="Объект 3" descr="Почему ребенок неправильно держит карандаш?">
            <a:extLst>
              <a:ext uri="{FF2B5EF4-FFF2-40B4-BE49-F238E27FC236}">
                <a16:creationId xmlns:a16="http://schemas.microsoft.com/office/drawing/2014/main" id="{35E852D1-65A6-4D89-8FBE-AE37F7C25E7A}"/>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28768" y="1905000"/>
            <a:ext cx="8640000" cy="4500000"/>
          </a:xfrm>
          <a:prstGeom prst="rect">
            <a:avLst/>
          </a:prstGeom>
          <a:noFill/>
          <a:ln>
            <a:noFill/>
          </a:ln>
        </p:spPr>
      </p:pic>
    </p:spTree>
    <p:extLst>
      <p:ext uri="{BB962C8B-B14F-4D97-AF65-F5344CB8AC3E}">
        <p14:creationId xmlns:p14="http://schemas.microsoft.com/office/powerpoint/2010/main" val="2152642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821B550-64D3-4DE1-B306-E29A725514EB}"/>
              </a:ext>
            </a:extLst>
          </p:cNvPr>
          <p:cNvSpPr>
            <a:spLocks noGrp="1"/>
          </p:cNvSpPr>
          <p:nvPr>
            <p:ph type="title"/>
          </p:nvPr>
        </p:nvSpPr>
        <p:spPr>
          <a:xfrm>
            <a:off x="2592925" y="624110"/>
            <a:ext cx="8911687" cy="881133"/>
          </a:xfrm>
        </p:spPr>
        <p:txBody>
          <a:bodyPr>
            <a:normAutofit fontScale="90000"/>
          </a:bodyPr>
          <a:lstStyle/>
          <a:p>
            <a:pPr algn="ctr"/>
            <a:r>
              <a:rPr lang="ru-RU" sz="44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Какие могут быть последствия:</a:t>
            </a:r>
            <a:br>
              <a:rPr lang="ru-RU" sz="4400" b="1" dirty="0">
                <a:solidFill>
                  <a:schemeClr val="tx1"/>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ru-RU" sz="1800" b="1" dirty="0">
                <a:effectLst/>
                <a:latin typeface="open_sansbold"/>
                <a:ea typeface="Times New Roman" panose="02020603050405020304" pitchFamily="18" charset="0"/>
                <a:cs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F8E6BBD1-AB5A-4804-B440-A88C1467F244}"/>
              </a:ext>
            </a:extLst>
          </p:cNvPr>
          <p:cNvSpPr>
            <a:spLocks noGrp="1"/>
          </p:cNvSpPr>
          <p:nvPr>
            <p:ph idx="1"/>
          </p:nvPr>
        </p:nvSpPr>
        <p:spPr>
          <a:xfrm>
            <a:off x="1678745" y="1688124"/>
            <a:ext cx="9900895" cy="4135902"/>
          </a:xfrm>
        </p:spPr>
        <p:txBody>
          <a:bodyPr>
            <a:normAutofit fontScale="85000" lnSpcReduction="20000"/>
          </a:bodyPr>
          <a:lstStyle/>
          <a:p>
            <a:pPr>
              <a:spcBef>
                <a:spcPts val="450"/>
              </a:spcBef>
              <a:spcAft>
                <a:spcPts val="1500"/>
              </a:spcAft>
            </a:pPr>
            <a:r>
              <a:rPr lang="ru-RU" sz="4300" dirty="0">
                <a:solidFill>
                  <a:schemeClr val="tx1"/>
                </a:solidFill>
                <a:effectLst/>
                <a:latin typeface="Times New Roman" panose="02020603050405020304" pitchFamily="18" charset="0"/>
                <a:ea typeface="Times New Roman" panose="02020603050405020304" pitchFamily="18" charset="0"/>
              </a:rPr>
              <a:t>- у ребенка быстро устает рука во время работы; </a:t>
            </a:r>
          </a:p>
          <a:p>
            <a:pPr>
              <a:spcBef>
                <a:spcPts val="450"/>
              </a:spcBef>
              <a:spcAft>
                <a:spcPts val="1500"/>
              </a:spcAft>
            </a:pPr>
            <a:r>
              <a:rPr lang="ru-RU" sz="4300" dirty="0">
                <a:solidFill>
                  <a:schemeClr val="tx1"/>
                </a:solidFill>
                <a:effectLst/>
                <a:latin typeface="Times New Roman" panose="02020603050405020304" pitchFamily="18" charset="0"/>
                <a:ea typeface="Times New Roman" panose="02020603050405020304" pitchFamily="18" charset="0"/>
              </a:rPr>
              <a:t>- формируется плохой почерк;</a:t>
            </a:r>
          </a:p>
          <a:p>
            <a:pPr>
              <a:spcBef>
                <a:spcPts val="450"/>
              </a:spcBef>
              <a:spcAft>
                <a:spcPts val="1500"/>
              </a:spcAft>
            </a:pPr>
            <a:r>
              <a:rPr lang="ru-RU" sz="4300" dirty="0">
                <a:solidFill>
                  <a:schemeClr val="tx1"/>
                </a:solidFill>
                <a:effectLst/>
                <a:latin typeface="Times New Roman" panose="02020603050405020304" pitchFamily="18" charset="0"/>
                <a:ea typeface="Times New Roman" panose="02020603050405020304" pitchFamily="18" charset="0"/>
              </a:rPr>
              <a:t>- уменьшается скорость письма;</a:t>
            </a:r>
          </a:p>
          <a:p>
            <a:pPr>
              <a:spcBef>
                <a:spcPts val="450"/>
              </a:spcBef>
              <a:spcAft>
                <a:spcPts val="1500"/>
              </a:spcAft>
            </a:pPr>
            <a:r>
              <a:rPr lang="ru-RU" sz="4300" dirty="0">
                <a:solidFill>
                  <a:schemeClr val="tx1"/>
                </a:solidFill>
                <a:effectLst/>
                <a:latin typeface="Times New Roman" panose="02020603050405020304" pitchFamily="18" charset="0"/>
                <a:ea typeface="Times New Roman" panose="02020603050405020304" pitchFamily="18" charset="0"/>
              </a:rPr>
              <a:t>- портится осанка;</a:t>
            </a:r>
          </a:p>
          <a:p>
            <a:pPr>
              <a:spcBef>
                <a:spcPts val="450"/>
              </a:spcBef>
              <a:spcAft>
                <a:spcPts val="1500"/>
              </a:spcAft>
            </a:pPr>
            <a:r>
              <a:rPr lang="ru-RU" sz="4300" dirty="0">
                <a:solidFill>
                  <a:schemeClr val="tx1"/>
                </a:solidFill>
                <a:effectLst/>
                <a:latin typeface="Times New Roman" panose="02020603050405020304" pitchFamily="18" charset="0"/>
                <a:ea typeface="Times New Roman" panose="02020603050405020304" pitchFamily="18" charset="0"/>
              </a:rPr>
              <a:t>-ухудшается зрение.</a:t>
            </a:r>
          </a:p>
          <a:p>
            <a:pPr marL="0" indent="0">
              <a:buNone/>
            </a:pPr>
            <a:endParaRPr lang="ru-RU" sz="3200" dirty="0">
              <a:solidFill>
                <a:srgbClr val="2F2F2F"/>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20111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8CE6B8-78EE-4A02-B047-66BA98483970}"/>
              </a:ext>
            </a:extLst>
          </p:cNvPr>
          <p:cNvSpPr>
            <a:spLocks noGrp="1"/>
          </p:cNvSpPr>
          <p:nvPr>
            <p:ph type="title"/>
          </p:nvPr>
        </p:nvSpPr>
        <p:spPr/>
        <p:txBody>
          <a:bodyPr>
            <a:normAutofit fontScale="90000"/>
          </a:bodyPr>
          <a:lstStyle/>
          <a:p>
            <a:pPr algn="ctr"/>
            <a:r>
              <a:rPr lang="ru-RU" sz="4400" b="1" dirty="0">
                <a:effectLst/>
                <a:latin typeface="Times New Roman" panose="02020603050405020304" pitchFamily="18" charset="0"/>
                <a:ea typeface="Times New Roman" panose="02020603050405020304" pitchFamily="18" charset="0"/>
                <a:cs typeface="Times New Roman" panose="02020603050405020304" pitchFamily="18" charset="0"/>
              </a:rPr>
              <a:t>Признаки неправильного захвата</a:t>
            </a:r>
            <a:r>
              <a:rPr lang="ru-RU" sz="40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4400" b="1" dirty="0">
                <a:effectLst/>
                <a:latin typeface="Times New Roman" panose="02020603050405020304" pitchFamily="18" charset="0"/>
                <a:ea typeface="Times New Roman" panose="02020603050405020304" pitchFamily="18" charset="0"/>
                <a:cs typeface="Times New Roman" panose="02020603050405020304" pitchFamily="18" charset="0"/>
              </a:rPr>
              <a:t>карандаша</a:t>
            </a:r>
            <a:r>
              <a:rPr lang="ru-RU" sz="4000" b="1" dirty="0">
                <a:effectLst/>
                <a:latin typeface="Times New Roman" panose="02020603050405020304" pitchFamily="18" charset="0"/>
                <a:ea typeface="Times New Roman" panose="02020603050405020304" pitchFamily="18" charset="0"/>
                <a:cs typeface="Times New Roman" panose="02020603050405020304" pitchFamily="18" charset="0"/>
              </a:rPr>
              <a:t>:</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010D69C5-C84F-4243-9687-8D589CCFA13D}"/>
              </a:ext>
            </a:extLst>
          </p:cNvPr>
          <p:cNvSpPr>
            <a:spLocks noGrp="1"/>
          </p:cNvSpPr>
          <p:nvPr>
            <p:ph idx="1"/>
          </p:nvPr>
        </p:nvSpPr>
        <p:spPr>
          <a:xfrm>
            <a:off x="1631852" y="2133599"/>
            <a:ext cx="10086536" cy="4295335"/>
          </a:xfrm>
        </p:spPr>
        <p:txBody>
          <a:bodyPr>
            <a:normAutofit fontScale="77500" lnSpcReduction="20000"/>
          </a:bodyPr>
          <a:lstStyle/>
          <a:p>
            <a:pPr marL="342900" lvl="0" indent="-342900">
              <a:lnSpc>
                <a:spcPct val="110000"/>
              </a:lnSpc>
              <a:spcAft>
                <a:spcPts val="800"/>
              </a:spcAft>
              <a:buSzPts val="1000"/>
              <a:buFont typeface="Symbol" panose="05050102010706020507" pitchFamily="18" charset="2"/>
              <a:buChar char=""/>
              <a:tabLst>
                <a:tab pos="457200" algn="l"/>
              </a:tabLst>
            </a:pPr>
            <a:r>
              <a:rPr lang="ru-RU" sz="3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Большой палец во время письма находится ниже указательного;</a:t>
            </a:r>
            <a:endParaRPr lang="ru-RU" sz="3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0000"/>
              </a:lnSpc>
              <a:spcAft>
                <a:spcPts val="800"/>
              </a:spcAft>
              <a:buSzPts val="1000"/>
              <a:buFont typeface="Symbol" panose="05050102010706020507" pitchFamily="18" charset="2"/>
              <a:buChar char=""/>
              <a:tabLst>
                <a:tab pos="457200" algn="l"/>
              </a:tabLst>
            </a:pPr>
            <a:r>
              <a:rPr lang="ru-RU" sz="3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Пальцы находятся далеко от пишущей части;</a:t>
            </a:r>
            <a:endParaRPr lang="ru-RU" sz="3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0000"/>
              </a:lnSpc>
              <a:spcAft>
                <a:spcPts val="800"/>
              </a:spcAft>
              <a:buSzPts val="1000"/>
              <a:buFont typeface="Symbol" panose="05050102010706020507" pitchFamily="18" charset="2"/>
              <a:buChar char=""/>
              <a:tabLst>
                <a:tab pos="457200" algn="l"/>
              </a:tabLst>
            </a:pPr>
            <a:r>
              <a:rPr lang="ru-RU" sz="3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3100"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Щепоточный</a:t>
            </a:r>
            <a:r>
              <a:rPr lang="ru-RU" sz="3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захват (три пальца расположены на одном уровне относительно пишущей части);</a:t>
            </a:r>
            <a:endParaRPr lang="ru-RU" sz="3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0000"/>
              </a:lnSpc>
              <a:spcAft>
                <a:spcPts val="800"/>
              </a:spcAft>
              <a:buSzPts val="1000"/>
              <a:buFont typeface="Symbol" panose="05050102010706020507" pitchFamily="18" charset="2"/>
              <a:buChar char=""/>
              <a:tabLst>
                <a:tab pos="457200" algn="l"/>
              </a:tabLst>
            </a:pPr>
            <a:r>
              <a:rPr lang="ru-RU" sz="3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Карандаш лежит на указательном пальце;</a:t>
            </a:r>
            <a:endParaRPr lang="ru-RU" sz="3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0000"/>
              </a:lnSpc>
              <a:spcAft>
                <a:spcPts val="800"/>
              </a:spcAft>
              <a:buSzPts val="1000"/>
              <a:buFont typeface="Symbol" panose="05050102010706020507" pitchFamily="18" charset="2"/>
              <a:buChar char=""/>
              <a:tabLst>
                <a:tab pos="457200" algn="l"/>
              </a:tabLst>
            </a:pPr>
            <a:r>
              <a:rPr lang="ru-RU" sz="3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Слишком сильный нажим на бумагу;</a:t>
            </a:r>
            <a:endParaRPr lang="ru-RU" sz="3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0000"/>
              </a:lnSpc>
              <a:spcAft>
                <a:spcPts val="800"/>
              </a:spcAft>
              <a:buSzPts val="1000"/>
              <a:buFont typeface="Symbol" panose="05050102010706020507" pitchFamily="18" charset="2"/>
              <a:buChar char=""/>
              <a:tabLst>
                <a:tab pos="457200" algn="l"/>
              </a:tabLst>
            </a:pPr>
            <a:r>
              <a:rPr lang="ru-RU" sz="3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Верхний конец карандаша при письме направлен в сторону, а не к плечу;</a:t>
            </a:r>
            <a:endParaRPr lang="ru-RU" sz="3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0000"/>
              </a:lnSpc>
              <a:spcAft>
                <a:spcPts val="800"/>
              </a:spcAft>
              <a:buSzPts val="1000"/>
              <a:buFont typeface="Symbol" panose="05050102010706020507" pitchFamily="18" charset="2"/>
              <a:buChar char=""/>
              <a:tabLst>
                <a:tab pos="457200" algn="l"/>
              </a:tabLst>
            </a:pPr>
            <a:r>
              <a:rPr lang="ru-RU" sz="3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Ребенок поворачивает лист бумаги, а не карандаш.</a:t>
            </a:r>
            <a:endParaRPr lang="ru-RU" sz="3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209850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913ED96D-B084-4A16-93CA-A1E0D8BE63FF}"/>
              </a:ext>
            </a:extLst>
          </p:cNvPr>
          <p:cNvSpPr>
            <a:spLocks noChangeArrowheads="1"/>
          </p:cNvSpPr>
          <p:nvPr/>
        </p:nvSpPr>
        <p:spPr bwMode="auto">
          <a:xfrm>
            <a:off x="1322364" y="346697"/>
            <a:ext cx="10189702" cy="2380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3600" b="1"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Проверить правильность захвата, можно так:</a:t>
            </a:r>
            <a:endParaRPr kumimoji="0" lang="ru-RU" altLang="ru-RU" sz="3200" b="0" i="0" u="none" strike="noStrike" cap="none" normalizeH="0" baseline="0" dirty="0">
              <a:ln>
                <a:noFill/>
              </a:ln>
              <a:solidFill>
                <a:srgbClr val="1F3763"/>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Попросить ребенка поднять указательный палец. Карандаш должен остаться на месте.</a:t>
            </a:r>
            <a:r>
              <a:rPr lang="ru-RU" altLang="ru-RU" sz="2000" dirty="0">
                <a:latin typeface="Times New Roman" panose="02020603050405020304" pitchFamily="18" charset="0"/>
                <a:cs typeface="Times New Roman" panose="02020603050405020304"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ru-RU" altLang="ru-RU" sz="24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Но, прежде чем приступить обучению, правильно держать карандаш или ручку, необходимо научить ребенка сидеть за столом.</a:t>
            </a:r>
            <a:endParaRPr kumimoji="0" lang="ru-RU" altLang="ru-RU"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pic>
        <p:nvPicPr>
          <p:cNvPr id="1025" name="Рисунок 16">
            <a:extLst>
              <a:ext uri="{FF2B5EF4-FFF2-40B4-BE49-F238E27FC236}">
                <a16:creationId xmlns:a16="http://schemas.microsoft.com/office/drawing/2014/main" id="{2F5ACD39-5F78-4D0E-8BF8-3703A48D5C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6450" y="2532756"/>
            <a:ext cx="4772999" cy="3960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BB1FE990-5D96-4B18-B6E3-DAB5AD5DFE0E}"/>
              </a:ext>
            </a:extLst>
          </p:cNvPr>
          <p:cNvSpPr>
            <a:spLocks noChangeArrowheads="1"/>
          </p:cNvSpPr>
          <p:nvPr/>
        </p:nvSpPr>
        <p:spPr bwMode="auto">
          <a:xfrm>
            <a:off x="0" y="1952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Tree>
    <p:extLst>
      <p:ext uri="{BB962C8B-B14F-4D97-AF65-F5344CB8AC3E}">
        <p14:creationId xmlns:p14="http://schemas.microsoft.com/office/powerpoint/2010/main" val="308737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33164E-1826-450D-BF69-99C1B8C4CD19}"/>
              </a:ext>
            </a:extLst>
          </p:cNvPr>
          <p:cNvSpPr>
            <a:spLocks noGrp="1"/>
          </p:cNvSpPr>
          <p:nvPr>
            <p:ph type="title"/>
          </p:nvPr>
        </p:nvSpPr>
        <p:spPr/>
        <p:txBody>
          <a:bodyPr>
            <a:normAutofit/>
          </a:bodyPr>
          <a:lstStyle/>
          <a:p>
            <a:pPr algn="ctr"/>
            <a:r>
              <a:rPr lang="ru-RU" sz="4000" b="1"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Как правильно держать карандаш?</a:t>
            </a:r>
            <a:br>
              <a:rPr lang="ru-RU" sz="1800" b="1" dirty="0">
                <a:effectLst/>
                <a:latin typeface="open_sansbold"/>
                <a:ea typeface="Times New Roman" panose="02020603050405020304" pitchFamily="18" charset="0"/>
                <a:cs typeface="Times New Roman" panose="02020603050405020304" pitchFamily="18" charset="0"/>
              </a:rPr>
            </a:br>
            <a:endParaRPr lang="ru-RU" dirty="0"/>
          </a:p>
        </p:txBody>
      </p:sp>
      <p:pic>
        <p:nvPicPr>
          <p:cNvPr id="4" name="Объект 3" descr="Как правильно держать карандаш и ручку?">
            <a:extLst>
              <a:ext uri="{FF2B5EF4-FFF2-40B4-BE49-F238E27FC236}">
                <a16:creationId xmlns:a16="http://schemas.microsoft.com/office/drawing/2014/main" id="{E50EE416-B534-497A-920B-14BEA0116C49}"/>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89164" y="1905000"/>
            <a:ext cx="8892000" cy="4644000"/>
          </a:xfrm>
          <a:prstGeom prst="rect">
            <a:avLst/>
          </a:prstGeom>
          <a:noFill/>
          <a:ln>
            <a:noFill/>
          </a:ln>
        </p:spPr>
      </p:pic>
    </p:spTree>
    <p:extLst>
      <p:ext uri="{BB962C8B-B14F-4D97-AF65-F5344CB8AC3E}">
        <p14:creationId xmlns:p14="http://schemas.microsoft.com/office/powerpoint/2010/main" val="3925916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23DEB8-77E2-430D-AE74-5765AB972447}"/>
              </a:ext>
            </a:extLst>
          </p:cNvPr>
          <p:cNvSpPr txBox="1"/>
          <p:nvPr/>
        </p:nvSpPr>
        <p:spPr>
          <a:xfrm>
            <a:off x="1744394" y="337626"/>
            <a:ext cx="9622301" cy="5220019"/>
          </a:xfrm>
          <a:prstGeom prst="rect">
            <a:avLst/>
          </a:prstGeom>
          <a:noFill/>
        </p:spPr>
        <p:txBody>
          <a:bodyPr wrap="square">
            <a:spAutoFit/>
          </a:bodyPr>
          <a:lstStyle/>
          <a:p>
            <a:pPr algn="ctr">
              <a:lnSpc>
                <a:spcPct val="107000"/>
              </a:lnSpc>
              <a:spcBef>
                <a:spcPts val="200"/>
              </a:spcBef>
            </a:pPr>
            <a:r>
              <a:rPr lang="ru-RU" sz="3600" b="1" dirty="0">
                <a:effectLst/>
                <a:latin typeface="Times New Roman" panose="02020603050405020304" pitchFamily="18" charset="0"/>
                <a:ea typeface="Times New Roman" panose="02020603050405020304" pitchFamily="18" charset="0"/>
                <a:cs typeface="Times New Roman" panose="02020603050405020304" pitchFamily="18" charset="0"/>
              </a:rPr>
              <a:t>Когда начинать обучать правильному брать карандаш?</a:t>
            </a:r>
            <a:endParaRPr lang="ru-RU" sz="3200" b="1" dirty="0">
              <a:effectLst/>
              <a:latin typeface="Calibri Light" panose="020F0302020204030204" pitchFamily="34" charset="0"/>
              <a:ea typeface="Times New Roman" panose="02020603050405020304" pitchFamily="18" charset="0"/>
              <a:cs typeface="Times New Roman" panose="02020603050405020304" pitchFamily="18" charset="0"/>
            </a:endParaRPr>
          </a:p>
          <a:p>
            <a:pPr>
              <a:spcBef>
                <a:spcPts val="450"/>
              </a:spcBef>
              <a:spcAft>
                <a:spcPts val="1500"/>
              </a:spcAft>
            </a:pPr>
            <a:r>
              <a:rPr lang="ru-RU" sz="3600" dirty="0">
                <a:effectLst/>
                <a:latin typeface="Times New Roman" panose="02020603050405020304" pitchFamily="18" charset="0"/>
                <a:ea typeface="Times New Roman" panose="02020603050405020304" pitchFamily="18" charset="0"/>
              </a:rPr>
              <a:t>Приучать ребенка необходимо с самого раннего возраста. Когда малыш только начинает брать погремушку, ложку. Чем раньше будет сформирован правильный захват, тем легче в будущем ребенок сможет адаптироваться к школе. Но все же самое оптимальное время примерно в 2-3 года.</a:t>
            </a:r>
          </a:p>
        </p:txBody>
      </p:sp>
    </p:spTree>
    <p:extLst>
      <p:ext uri="{BB962C8B-B14F-4D97-AF65-F5344CB8AC3E}">
        <p14:creationId xmlns:p14="http://schemas.microsoft.com/office/powerpoint/2010/main" val="2345934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0C3BC5-A787-4B80-8F77-6DEE1B59198C}"/>
              </a:ext>
            </a:extLst>
          </p:cNvPr>
          <p:cNvSpPr txBox="1"/>
          <p:nvPr/>
        </p:nvSpPr>
        <p:spPr>
          <a:xfrm>
            <a:off x="1561514" y="407963"/>
            <a:ext cx="9931790" cy="6110712"/>
          </a:xfrm>
          <a:prstGeom prst="rect">
            <a:avLst/>
          </a:prstGeom>
          <a:noFill/>
        </p:spPr>
        <p:txBody>
          <a:bodyPr wrap="square">
            <a:spAutoFit/>
          </a:bodyPr>
          <a:lstStyle/>
          <a:p>
            <a:pPr algn="ctr">
              <a:lnSpc>
                <a:spcPct val="107000"/>
              </a:lnSpc>
              <a:spcAft>
                <a:spcPts val="800"/>
              </a:spcAft>
            </a:pPr>
            <a:r>
              <a:rPr lang="ru-RU" sz="3600" b="1"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Оптимальный возраст – 3-4 года.</a:t>
            </a:r>
            <a:r>
              <a:rPr lang="ru-RU" sz="36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07000"/>
              </a:lnSpc>
              <a:spcAft>
                <a:spcPts val="800"/>
              </a:spcAft>
            </a:pPr>
            <a:r>
              <a:rPr lang="ru-RU" sz="2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Это позволит избежать проблем с учебой в будущем и необходимости переучивать дошкольника.</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Важно с первых дней помочь ребенку держать карандаш в правильном положении. Если предложить трехлетнему малышу нарисовать что-либо, он, скорее всего, схватит его всей ладонью. Запомнив неправильную позицию пальцев на карандаше и ручке, переучиться даже в первом классе ему будет сложно.</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2400" dirty="0">
                <a:solidFill>
                  <a:srgbClr val="111111"/>
                </a:solidFill>
                <a:effectLst/>
                <a:latin typeface="Times New Roman" panose="02020603050405020304" pitchFamily="18" charset="0"/>
                <a:ea typeface="Times New Roman" panose="02020603050405020304" pitchFamily="18" charset="0"/>
                <a:cs typeface="Times New Roman" panose="02020603050405020304" pitchFamily="18" charset="0"/>
              </a:rPr>
              <a:t>Письмо и рисование – два смежных навыка, поэтому обучаться им рекомендуется параллельно. Буквы будут получаться аккуратнее, а рука – меньше уставать. Способов, как научить ребенка держать ручку правильно, масса. Ниже мы предлагаем эффективные варианты обучения. Можно использовать все подходы, один за другим, либо остановиться на одном, если он сразу даст результат.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8041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1F0D7C1-03CB-437F-9F81-5C85766A39F4}"/>
              </a:ext>
            </a:extLst>
          </p:cNvPr>
          <p:cNvSpPr>
            <a:spLocks noGrp="1"/>
          </p:cNvSpPr>
          <p:nvPr>
            <p:ph type="title"/>
          </p:nvPr>
        </p:nvSpPr>
        <p:spPr>
          <a:xfrm>
            <a:off x="1730326" y="323557"/>
            <a:ext cx="9774285" cy="1581443"/>
          </a:xfrm>
        </p:spPr>
        <p:txBody>
          <a:bodyPr>
            <a:normAutofit/>
          </a:bodyPr>
          <a:lstStyle/>
          <a:p>
            <a:pPr algn="ctr"/>
            <a:r>
              <a:rPr lang="ru-RU" sz="32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Методики, с помощью которых можно помочь ребенку научиться правильно держать пишущий инструмент:</a:t>
            </a:r>
            <a:endParaRPr lang="ru-RU" sz="4800" dirty="0">
              <a:solidFill>
                <a:schemeClr val="tx1"/>
              </a:solidFill>
            </a:endParaRPr>
          </a:p>
        </p:txBody>
      </p:sp>
      <p:sp>
        <p:nvSpPr>
          <p:cNvPr id="3" name="Объект 2">
            <a:extLst>
              <a:ext uri="{FF2B5EF4-FFF2-40B4-BE49-F238E27FC236}">
                <a16:creationId xmlns:a16="http://schemas.microsoft.com/office/drawing/2014/main" id="{0A9DE633-1432-4B2A-9B66-433E2952BC2B}"/>
              </a:ext>
            </a:extLst>
          </p:cNvPr>
          <p:cNvSpPr>
            <a:spLocks noGrp="1"/>
          </p:cNvSpPr>
          <p:nvPr>
            <p:ph sz="half" idx="1"/>
          </p:nvPr>
        </p:nvSpPr>
        <p:spPr>
          <a:xfrm>
            <a:off x="1603717" y="2133600"/>
            <a:ext cx="5299359" cy="3777622"/>
          </a:xfrm>
        </p:spPr>
        <p:txBody>
          <a:bodyPr>
            <a:normAutofit/>
          </a:bodyPr>
          <a:lstStyle/>
          <a:p>
            <a:pPr marL="0" indent="0" algn="ctr">
              <a:spcBef>
                <a:spcPts val="450"/>
              </a:spcBef>
              <a:spcAft>
                <a:spcPts val="1500"/>
              </a:spcAft>
              <a:buNone/>
            </a:pPr>
            <a:r>
              <a:rPr lang="ru-RU" sz="3200" b="1" dirty="0">
                <a:solidFill>
                  <a:schemeClr val="tx1"/>
                </a:solidFill>
                <a:effectLst/>
                <a:latin typeface="Times New Roman" panose="02020603050405020304" pitchFamily="18" charset="0"/>
                <a:ea typeface="Times New Roman" panose="02020603050405020304" pitchFamily="18" charset="0"/>
              </a:rPr>
              <a:t>1. Захват "пинцетом".</a:t>
            </a:r>
            <a:endParaRPr lang="ru-RU" sz="3200" dirty="0">
              <a:solidFill>
                <a:schemeClr val="tx1"/>
              </a:solidFill>
              <a:effectLst/>
              <a:latin typeface="Times New Roman" panose="02020603050405020304" pitchFamily="18" charset="0"/>
              <a:ea typeface="Times New Roman" panose="02020603050405020304" pitchFamily="18" charset="0"/>
            </a:endParaRPr>
          </a:p>
          <a:p>
            <a:pPr marL="0" indent="0">
              <a:spcBef>
                <a:spcPts val="450"/>
              </a:spcBef>
              <a:spcAft>
                <a:spcPts val="1500"/>
              </a:spcAft>
              <a:buNone/>
            </a:pPr>
            <a:r>
              <a:rPr lang="ru-RU" sz="2400" dirty="0">
                <a:solidFill>
                  <a:schemeClr val="tx1"/>
                </a:solidFill>
                <a:effectLst/>
                <a:latin typeface="Times New Roman" panose="02020603050405020304" pitchFamily="18" charset="0"/>
                <a:ea typeface="Times New Roman" panose="02020603050405020304" pitchFamily="18" charset="0"/>
              </a:rPr>
              <a:t>Ребенок ставит карандаш грифелем вниз перпендикулярно листу бумаги. Далее необходимо захватить тремя пальцами (большой, указательный и средний) верхнюю часть карандаша. Пальцы скользят вниз до положения, при котором будет удобно писать.</a:t>
            </a:r>
          </a:p>
          <a:p>
            <a:pPr marL="0" indent="0">
              <a:buNone/>
            </a:pPr>
            <a:endParaRPr lang="ru-RU" dirty="0"/>
          </a:p>
        </p:txBody>
      </p:sp>
      <p:pic>
        <p:nvPicPr>
          <p:cNvPr id="5" name="Объект 4" descr="Как научить ребенка правильно держать ручку. И почему это умение так важно.">
            <a:extLst>
              <a:ext uri="{FF2B5EF4-FFF2-40B4-BE49-F238E27FC236}">
                <a16:creationId xmlns:a16="http://schemas.microsoft.com/office/drawing/2014/main" id="{DD263475-3556-45B6-8D63-DF19273926B0}"/>
              </a:ext>
            </a:extLst>
          </p:cNvPr>
          <p:cNvPicPr>
            <a:picLocks noGrp="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6903076" y="1905000"/>
            <a:ext cx="4500000" cy="4536000"/>
          </a:xfrm>
          <a:prstGeom prst="rect">
            <a:avLst/>
          </a:prstGeom>
          <a:noFill/>
          <a:ln>
            <a:noFill/>
          </a:ln>
        </p:spPr>
      </p:pic>
    </p:spTree>
    <p:extLst>
      <p:ext uri="{BB962C8B-B14F-4D97-AF65-F5344CB8AC3E}">
        <p14:creationId xmlns:p14="http://schemas.microsoft.com/office/powerpoint/2010/main" val="42568216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210</TotalTime>
  <Words>1019</Words>
  <Application>Microsoft Office PowerPoint</Application>
  <PresentationFormat>Широкоэкранный</PresentationFormat>
  <Paragraphs>70</Paragraphs>
  <Slides>19</Slides>
  <Notes>0</Notes>
  <HiddenSlides>0</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19</vt:i4>
      </vt:variant>
    </vt:vector>
  </HeadingPairs>
  <TitlesOfParts>
    <vt:vector size="28" baseType="lpstr">
      <vt:lpstr>Arial</vt:lpstr>
      <vt:lpstr>Calibri</vt:lpstr>
      <vt:lpstr>Calibri Light</vt:lpstr>
      <vt:lpstr>Century Gothic</vt:lpstr>
      <vt:lpstr>open_sansbold</vt:lpstr>
      <vt:lpstr>Symbol</vt:lpstr>
      <vt:lpstr>Times New Roman</vt:lpstr>
      <vt:lpstr>Wingdings 3</vt:lpstr>
      <vt:lpstr>Легкий дым</vt:lpstr>
      <vt:lpstr>КАК ПРАВИЛЬНО ДЕРЖАТЬ КАРАНДАШ?</vt:lpstr>
      <vt:lpstr>Почему ребенок неправильно держит карандаш? </vt:lpstr>
      <vt:lpstr>Какие могут быть последствия:  </vt:lpstr>
      <vt:lpstr>Признаки неправильного захвата карандаша: </vt:lpstr>
      <vt:lpstr>Презентация PowerPoint</vt:lpstr>
      <vt:lpstr>Как правильно держать карандаш? </vt:lpstr>
      <vt:lpstr>Презентация PowerPoint</vt:lpstr>
      <vt:lpstr>Презентация PowerPoint</vt:lpstr>
      <vt:lpstr>Методики, с помощью которых можно помочь ребенку научиться правильно держать пишущий инструмент: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Если ребенок левша</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КАК ПРАВИЛЬНО ДЕРЖАТЬ КАРАНДАШ И РУЧКУ?</dc:title>
  <dc:creator>Ирина Забродина</dc:creator>
  <cp:lastModifiedBy>Ирина Забродина</cp:lastModifiedBy>
  <cp:revision>17</cp:revision>
  <dcterms:created xsi:type="dcterms:W3CDTF">2021-02-14T03:55:27Z</dcterms:created>
  <dcterms:modified xsi:type="dcterms:W3CDTF">2021-02-15T03:14:40Z</dcterms:modified>
</cp:coreProperties>
</file>