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7" r:id="rId4"/>
    <p:sldId id="265" r:id="rId5"/>
    <p:sldId id="261" r:id="rId6"/>
    <p:sldId id="269" r:id="rId7"/>
    <p:sldId id="270" r:id="rId8"/>
    <p:sldId id="277" r:id="rId9"/>
    <p:sldId id="271" r:id="rId10"/>
    <p:sldId id="262" r:id="rId11"/>
    <p:sldId id="272" r:id="rId12"/>
    <p:sldId id="274" r:id="rId13"/>
    <p:sldId id="275" r:id="rId14"/>
    <p:sldId id="276" r:id="rId15"/>
    <p:sldId id="273" r:id="rId16"/>
    <p:sldId id="263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CCC7AE4-6BAA-4DC5-A5AE-5C7560C21537}">
          <p14:sldIdLst>
            <p14:sldId id="256"/>
            <p14:sldId id="267"/>
            <p14:sldId id="257"/>
            <p14:sldId id="265"/>
            <p14:sldId id="261"/>
            <p14:sldId id="269"/>
            <p14:sldId id="270"/>
            <p14:sldId id="277"/>
            <p14:sldId id="271"/>
          </p14:sldIdLst>
        </p14:section>
        <p14:section name="Раздел без заголовка" id="{420803ED-A62C-4678-8BEA-D67AA6992530}">
          <p14:sldIdLst>
            <p14:sldId id="262"/>
            <p14:sldId id="272"/>
            <p14:sldId id="274"/>
            <p14:sldId id="275"/>
            <p14:sldId id="276"/>
            <p14:sldId id="273"/>
            <p14:sldId id="26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>
        <p:scale>
          <a:sx n="60" d="100"/>
          <a:sy n="60" d="100"/>
        </p:scale>
        <p:origin x="-2070" y="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09T11:45:07.801" idx="1">
    <p:pos x="432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A6A93-B588-4E6E-A85B-F776F6AE62D6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A1BCA-B64D-42E8-A546-F55C7C273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0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A1BCA-B64D-42E8-A546-F55C7C2730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9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E22-81A5-4FA5-BE25-E5921B577B9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7D1-1E64-45CB-9181-4C9332F2B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E22-81A5-4FA5-BE25-E5921B577B9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7D1-1E64-45CB-9181-4C9332F2B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E22-81A5-4FA5-BE25-E5921B577B9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7D1-1E64-45CB-9181-4C9332F2B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E22-81A5-4FA5-BE25-E5921B577B9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7D1-1E64-45CB-9181-4C9332F2B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E22-81A5-4FA5-BE25-E5921B577B9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7D1-1E64-45CB-9181-4C9332F2B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E22-81A5-4FA5-BE25-E5921B577B9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7D1-1E64-45CB-9181-4C9332F2B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E22-81A5-4FA5-BE25-E5921B577B9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7D1-1E64-45CB-9181-4C9332F2B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E22-81A5-4FA5-BE25-E5921B577B9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7D1-1E64-45CB-9181-4C9332F2B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E22-81A5-4FA5-BE25-E5921B577B9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7D1-1E64-45CB-9181-4C9332F2B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E22-81A5-4FA5-BE25-E5921B577B9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7D1-1E64-45CB-9181-4C9332F2B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FE22-81A5-4FA5-BE25-E5921B577B9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7D1-1E64-45CB-9181-4C9332F2B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4FE22-81A5-4FA5-BE25-E5921B577B9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47D1-1E64-45CB-9181-4C9332F2B9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sdou10.narod.ru/index/obrazovatelnyj_process/0-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51;&#1086;&#1082;&#1072;&#1083;&#1100;&#1085;&#1086;%20-%20&#1085;&#1086;&#1088;&#1084;&#1072;&#1090;&#1080;&#1074;&#1085;&#1086;&#1077;%20&#1086;&#1073;&#1077;&#1089;&#1087;&#1077;&#1095;&#1077;&#1085;&#1080;&#1077;%20&#1080;&#1085;&#1082;&#1083;&#1102;&#1079;&#1080;&#1074;&#1085;&#1086;&#1075;&#1086;%20&#1086;&#1073;&#1088;&#1072;&#1079;&#1086;&#1074;&#1072;&#1085;&#1080;&#1103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sdou10.narod.ru/index/konsultacionnyj_punkt/0-4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640" y="539554"/>
            <a:ext cx="6426714" cy="1728191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0000FF"/>
                </a:solidFill>
              </a:rPr>
              <a:t>Муниципальное бюджетное дошкольное образовательное учреждение</a:t>
            </a:r>
            <a:r>
              <a:rPr lang="ru-RU" sz="1400" dirty="0" smtClean="0">
                <a:solidFill>
                  <a:srgbClr val="0000FF"/>
                </a:solidFill>
              </a:rPr>
              <a:t/>
            </a:r>
            <a:br>
              <a:rPr lang="ru-RU" sz="1400" dirty="0" smtClean="0">
                <a:solidFill>
                  <a:srgbClr val="0000FF"/>
                </a:solidFill>
              </a:rPr>
            </a:br>
            <a:r>
              <a:rPr lang="ru-RU" sz="1400" b="1" dirty="0">
                <a:solidFill>
                  <a:srgbClr val="0000FF"/>
                </a:solidFill>
              </a:rPr>
              <a:t>«Детский сад </a:t>
            </a:r>
            <a:r>
              <a:rPr lang="ru-RU" sz="1400" b="1" dirty="0" err="1">
                <a:solidFill>
                  <a:srgbClr val="0000FF"/>
                </a:solidFill>
              </a:rPr>
              <a:t>общеразвивающего</a:t>
            </a:r>
            <a:r>
              <a:rPr lang="ru-RU" sz="1400" b="1" dirty="0">
                <a:solidFill>
                  <a:srgbClr val="0000FF"/>
                </a:solidFill>
              </a:rPr>
              <a:t> вида с приоритетным осуществлением деятельности</a:t>
            </a:r>
            <a:r>
              <a:rPr lang="ru-RU" sz="1400" dirty="0" smtClean="0">
                <a:solidFill>
                  <a:srgbClr val="0000FF"/>
                </a:solidFill>
              </a:rPr>
              <a:t/>
            </a:r>
            <a:br>
              <a:rPr lang="ru-RU" sz="1400" dirty="0" smtClean="0">
                <a:solidFill>
                  <a:srgbClr val="0000FF"/>
                </a:solidFill>
              </a:rPr>
            </a:br>
            <a:r>
              <a:rPr lang="ru-RU" sz="1400" b="1" dirty="0">
                <a:solidFill>
                  <a:srgbClr val="0000FF"/>
                </a:solidFill>
              </a:rPr>
              <a:t>по художественно – эстетическому направлению развития детей</a:t>
            </a:r>
            <a:r>
              <a:rPr lang="ru-RU" sz="1400" dirty="0" smtClean="0">
                <a:solidFill>
                  <a:srgbClr val="0000FF"/>
                </a:solidFill>
              </a:rPr>
              <a:t/>
            </a:r>
            <a:br>
              <a:rPr lang="ru-RU" sz="1400" dirty="0" smtClean="0">
                <a:solidFill>
                  <a:srgbClr val="0000FF"/>
                </a:solidFill>
              </a:rPr>
            </a:br>
            <a:r>
              <a:rPr lang="ru-RU" sz="1400" b="1" dirty="0">
                <a:solidFill>
                  <a:srgbClr val="0000FF"/>
                </a:solidFill>
              </a:rPr>
              <a:t>№10 «Кораблик» города </a:t>
            </a:r>
            <a:r>
              <a:rPr lang="ru-RU" sz="1400" b="1" dirty="0" err="1">
                <a:solidFill>
                  <a:srgbClr val="0000FF"/>
                </a:solidFill>
              </a:rPr>
              <a:t>Лесосибирска</a:t>
            </a:r>
            <a:r>
              <a:rPr lang="ru-RU" sz="1400" b="1" dirty="0">
                <a:solidFill>
                  <a:srgbClr val="0000FF"/>
                </a:solidFill>
              </a:rPr>
              <a:t>»</a:t>
            </a:r>
            <a:r>
              <a:rPr lang="ru-RU" sz="1400" dirty="0" smtClean="0">
                <a:solidFill>
                  <a:srgbClr val="0000FF"/>
                </a:solidFill>
              </a:rPr>
              <a:t/>
            </a:r>
            <a:br>
              <a:rPr lang="ru-RU" sz="1400" dirty="0" smtClean="0">
                <a:solidFill>
                  <a:srgbClr val="0000FF"/>
                </a:solidFill>
              </a:rPr>
            </a:br>
            <a:r>
              <a:rPr lang="ru-RU" sz="1400" b="1" dirty="0">
                <a:solidFill>
                  <a:srgbClr val="0000FF"/>
                </a:solidFill>
              </a:rPr>
              <a:t>(МБДОУ «Детский сад №10 «Кораблик»)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724" y="2459765"/>
            <a:ext cx="5400600" cy="23368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Модель инклюзивного образования МБДОУ Детский сад №10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Кораблик»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5" descr="C:\Users\User\Desktop\invalid-3-grup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1" y="5047332"/>
            <a:ext cx="2016223" cy="352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ÐÐ°ÑÑÐ¸Ð½ÐºÐ¸ Ð¿Ð¾ Ð·Ð°Ð¿ÑÐ¾ÑÑ Ð´ÐµÑÐ¸ Ð¾Ð²Ð· Ð°Ð½Ð¸Ð¼Ð°ÑÐ¸Ñ Ð½Ð° Ð¿ÑÐ¾Ð·ÑÐ°ÑÐ½Ð¾Ð¼ ÑÐ¾Ð½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2946" y="5163080"/>
            <a:ext cx="3366374" cy="359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74694" y="443541"/>
            <a:ext cx="5616624" cy="14401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Содержательно-технологический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компонент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0483" name="Picture 3" descr="ÐÐ°ÑÑÐ¸Ð½ÐºÐ¸ Ð¿Ð¾ Ð·Ð°Ð¿ÑÐ¾ÑÑ Ð´ÐµÑÐ¸ Ð¾Ð²Ð· Ð°Ð½Ð¸Ð¼Ð°ÑÐ¸Ñ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0868" y="6300194"/>
            <a:ext cx="2430270" cy="259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837300"/>
            <a:ext cx="6336704" cy="23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539552"/>
            <a:ext cx="5904656" cy="7920879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Содержательная часть 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Содержательно-технологического компонента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hlinkClick r:id="rId3"/>
              </a:rPr>
              <a:t>Образовательная программа ДОУ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hlinkClick r:id="rId3"/>
              </a:rPr>
              <a:t>Адаптированная образовательная программа для детей с ТНР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539552"/>
            <a:ext cx="5904656" cy="7920879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ППРС </a:t>
            </a:r>
            <a:endParaRPr lang="ru-RU" sz="3000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20200211_144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4" y="125963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0200211_1458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5" y="4431859"/>
            <a:ext cx="2186014" cy="23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-20200211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1259633"/>
            <a:ext cx="21947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539552"/>
            <a:ext cx="5904656" cy="7920879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Взаимодействие с семьей</a:t>
            </a:r>
            <a:endParaRPr lang="ru-RU" sz="3000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20200211_144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37" y="3923928"/>
            <a:ext cx="3112579" cy="28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200211_144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51" y="6822120"/>
            <a:ext cx="2717262" cy="22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0200211_1444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73" y="1069245"/>
            <a:ext cx="3096344" cy="247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20200211_1443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1" y="1069245"/>
            <a:ext cx="3152155" cy="24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20200211_1444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1" y="3923928"/>
            <a:ext cx="3205900" cy="28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539552"/>
            <a:ext cx="5904656" cy="7920879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Педагогический состав</a:t>
            </a:r>
            <a:endParaRPr lang="ru-RU" sz="2000" b="1" dirty="0"/>
          </a:p>
          <a:p>
            <a:endParaRPr lang="ru-RU" sz="3000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40768" y="1483759"/>
            <a:ext cx="4824536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ВОСПИТАТЕЛЯ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СТАРШИЙ ВОСПИТАТЕЛЬ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УЧИТЕЛЯ-ЛОГОПЕДА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 ПЕДАГОГА-ПСИХОЛОГА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 УЧИТЕЛЯ-ДЕФЕКТОЛОГА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ИНСТРУКТОР ПО ФИЗО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МУЗ.РУКОВОДИТЕЛЬ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0728" y="486003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100% педагогов прошли обучение по ФГОС, из них 30% прошли обучение по инклюзивному образованию</a:t>
            </a:r>
            <a:endParaRPr lang="ru-RU" sz="24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398312" y="4076047"/>
            <a:ext cx="792088" cy="7839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pic>
        <p:nvPicPr>
          <p:cNvPr id="1036" name="Picture 12" descr="Картинки по запросу специальная индивидуальная программа развития для детей с нарушением интеллек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064" y="1259632"/>
            <a:ext cx="2520280" cy="37487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10436" cy="60541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Учебно-методические пособия </a:t>
            </a: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Марианна Бруни формирование навыков мелкой моторики у детей с синдромом Дау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1259632"/>
            <a:ext cx="2393140" cy="3456384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коррекционно-развивающая обучение и воспитание екжанова"/>
          <p:cNvPicPr>
            <a:picLocks noChangeAspect="1" noChangeArrowheads="1"/>
          </p:cNvPicPr>
          <p:nvPr/>
        </p:nvPicPr>
        <p:blipFill>
          <a:blip r:embed="rId5" cstate="print"/>
          <a:srcRect l="52826"/>
          <a:stretch>
            <a:fillRect/>
          </a:stretch>
        </p:blipFill>
        <p:spPr bwMode="auto">
          <a:xfrm>
            <a:off x="2348880" y="1259632"/>
            <a:ext cx="2306264" cy="3456384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НВ Ротарь Занятия для детей с зп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48" y="4860032"/>
            <a:ext cx="2664621" cy="3814986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КРЮКОВА уДИВЛЯЮСЬ ЗЛЮСЬ БОЮСЬ ХВАСТАЮСЬ И РАДУЮС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7072" y="4860032"/>
            <a:ext cx="2625080" cy="3888432"/>
          </a:xfrm>
          <a:prstGeom prst="rect">
            <a:avLst/>
          </a:prstGeom>
          <a:noFill/>
        </p:spPr>
      </p:pic>
      <p:pic>
        <p:nvPicPr>
          <p:cNvPr id="1038" name="Picture 14" descr="Картинки по запросу инклюзивное образование в детском саду книг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0848" y="5148064"/>
            <a:ext cx="2592288" cy="3739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01" y="-7189"/>
            <a:ext cx="6858000" cy="914400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74694" y="443541"/>
            <a:ext cx="5508612" cy="11521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Результативно-оценочный  </a:t>
            </a:r>
            <a:r>
              <a:rPr lang="ru-RU" sz="2400" b="1" dirty="0">
                <a:solidFill>
                  <a:srgbClr val="0000FF"/>
                </a:solidFill>
              </a:rPr>
              <a:t>компонент</a:t>
            </a:r>
            <a:endParaRPr lang="ru-RU" sz="2400" dirty="0">
              <a:solidFill>
                <a:srgbClr val="0000FF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6" name="Picture 2" descr="ÐÐ°ÑÑÐ¸Ð½ÐºÐ¸ Ð¿Ð¾ Ð·Ð°Ð¿ÑÐ¾ÑÑ ÑÐ¿Ð°ÑÐ¸Ð±Ð¾ Ð·Ð° Ð²Ð½Ð¸Ð¼Ð°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480" y="5364088"/>
            <a:ext cx="3789040" cy="284380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5" y="2699792"/>
            <a:ext cx="6543345" cy="139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640" y="251521"/>
            <a:ext cx="6426714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Информационная справка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8680" y="5796136"/>
            <a:ext cx="5904656" cy="223224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100% педагогов прошли обучение по ФГОС, из них 30% прошли обучение по инклюзивному образованию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792" y="2699792"/>
            <a:ext cx="3096344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 групп, из них 2 компенсирующие для детей с ТНР</a:t>
            </a:r>
          </a:p>
          <a:p>
            <a:pPr algn="ctr"/>
            <a:r>
              <a:rPr lang="ru-RU" dirty="0" smtClean="0"/>
              <a:t>+ ребенок ЗПР</a:t>
            </a:r>
          </a:p>
          <a:p>
            <a:pPr algn="ctr"/>
            <a:r>
              <a:rPr lang="ru-RU" dirty="0" smtClean="0"/>
              <a:t>+ ребенок-инвалид (синдром Дауна)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7682" y="2699792"/>
            <a:ext cx="3096344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Кадры:</a:t>
            </a:r>
          </a:p>
          <a:p>
            <a:pPr algn="ctr"/>
            <a:r>
              <a:rPr lang="ru-RU" dirty="0" smtClean="0"/>
              <a:t>4 воспитателя</a:t>
            </a:r>
          </a:p>
          <a:p>
            <a:pPr algn="ctr"/>
            <a:r>
              <a:rPr lang="ru-RU" dirty="0" smtClean="0"/>
              <a:t>2 учителя-логопеда</a:t>
            </a:r>
          </a:p>
          <a:p>
            <a:pPr algn="ctr"/>
            <a:r>
              <a:rPr lang="ru-RU" dirty="0" smtClean="0"/>
              <a:t>0,5 педагога-психолога</a:t>
            </a:r>
          </a:p>
          <a:p>
            <a:pPr algn="ctr"/>
            <a:r>
              <a:rPr lang="ru-RU" dirty="0" smtClean="0"/>
              <a:t>0,5 учителя-дефектолога</a:t>
            </a:r>
          </a:p>
          <a:p>
            <a:pPr algn="ctr"/>
            <a:r>
              <a:rPr lang="ru-RU" dirty="0" smtClean="0"/>
              <a:t>1 инструктор по ФИЗО</a:t>
            </a:r>
          </a:p>
          <a:p>
            <a:pPr algn="ctr"/>
            <a:r>
              <a:rPr lang="ru-RU" dirty="0" smtClean="0"/>
              <a:t>1 </a:t>
            </a:r>
            <a:r>
              <a:rPr lang="ru-RU" dirty="0" err="1" smtClean="0"/>
              <a:t>муз.руководитель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792" y="1043608"/>
            <a:ext cx="631023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МБДОУ «Детский сад №10 «Кораблик» – ресурсное базовое учреждение совместного обучения детей-инвалидов, обучающихся с ОВЗ и лиц, не имеющих нарушений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2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82756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21266"/>
            <a:ext cx="6120680" cy="871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51706" y="635563"/>
            <a:ext cx="5616624" cy="134414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800" dirty="0" smtClean="0"/>
              <a:t>Целевой компонент</a:t>
            </a:r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20483" name="Picture 3" descr="ÐÐ°ÑÑÐ¸Ð½ÐºÐ¸ Ð¿Ð¾ Ð·Ð°Ð¿ÑÐ¾ÑÑ Ð´ÐµÑÐ¸ Ð¾Ð²Ð· Ð°Ð½Ð¸Ð¼Ð°ÑÐ¸Ñ Ð½Ð° Ð¿ÑÐ¾Ð·ÑÐ°ÑÐ½Ð¾Ð¼ ÑÐ¾Ð½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6892" y="6547750"/>
            <a:ext cx="2430270" cy="259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42283"/>
            <a:ext cx="6480720" cy="382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¿ÑÐµÐ·ÐµÐ½ÑÐ°ÑÐ¸Ñ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50658" y="539553"/>
            <a:ext cx="6156684" cy="211223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Структурно – функциональный  компонент</a:t>
            </a:r>
            <a:endParaRPr lang="ru-RU" sz="2800" dirty="0">
              <a:solidFill>
                <a:srgbClr val="0000FF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5" y="3222450"/>
            <a:ext cx="6444090" cy="260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539552"/>
            <a:ext cx="5904656" cy="792087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Локальное нормативное обеспечение инклюзивного образования </a:t>
            </a:r>
            <a:r>
              <a:rPr lang="ru-RU" b="1" dirty="0" smtClean="0">
                <a:solidFill>
                  <a:schemeClr val="tx1"/>
                </a:solidFill>
              </a:rPr>
              <a:t>в  ДОУ: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- Разработано Положение «Об организации инклюзивного образования в ДОУ»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- Положение о </a:t>
            </a:r>
            <a:r>
              <a:rPr lang="ru-RU" dirty="0" err="1">
                <a:solidFill>
                  <a:schemeClr val="tx1"/>
                </a:solidFill>
              </a:rPr>
              <a:t>ППк</a:t>
            </a:r>
            <a:r>
              <a:rPr lang="ru-RU" dirty="0">
                <a:solidFill>
                  <a:schemeClr val="tx1"/>
                </a:solidFill>
              </a:rPr>
              <a:t> (изменено с сентября 2019)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- Приказ «Об утверждении </a:t>
            </a:r>
            <a:r>
              <a:rPr lang="ru-RU" dirty="0" err="1">
                <a:solidFill>
                  <a:schemeClr val="tx1"/>
                </a:solidFill>
              </a:rPr>
              <a:t>ППк</a:t>
            </a:r>
            <a:r>
              <a:rPr lang="ru-RU" dirty="0">
                <a:solidFill>
                  <a:schemeClr val="tx1"/>
                </a:solidFill>
              </a:rPr>
              <a:t> ДОУ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- Договор с родителями на обследование и сопровождение воспитанников членами </a:t>
            </a:r>
            <a:r>
              <a:rPr lang="ru-RU" dirty="0" err="1">
                <a:solidFill>
                  <a:schemeClr val="tx1"/>
                </a:solidFill>
              </a:rPr>
              <a:t>ППк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- Согласие родителя на обучение по АОП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- Паспорт доступности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- Изменения в Устав ДОУ (режим дня, норма часов работы на компенсирующих группах)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- Изменения в Коллективный договор (длительность отпуска, часы работы, режим работы д/с, Положение об оплате труда).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- Изменения в должностные инструкции и трудовые договора педагогов, работающих с детьми ОВЗ.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6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899"/>
            <a:ext cx="6858000" cy="9144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539552"/>
            <a:ext cx="5904656" cy="7920879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Создание доступной среды в  ДОУ: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музыкально-физкультурный </a:t>
            </a:r>
            <a:r>
              <a:rPr lang="ru-RU" sz="2200" dirty="0">
                <a:solidFill>
                  <a:schemeClr val="tx1"/>
                </a:solidFill>
              </a:rPr>
              <a:t>зал,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кабинет учителя-логопеда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кабинет </a:t>
            </a:r>
            <a:r>
              <a:rPr lang="ru-RU" sz="2200" dirty="0">
                <a:solidFill>
                  <a:schemeClr val="tx1"/>
                </a:solidFill>
              </a:rPr>
              <a:t>педагога-психолога и дефектолога</a:t>
            </a:r>
            <a:r>
              <a:rPr lang="ru-RU" sz="2200" dirty="0" smtClean="0">
                <a:solidFill>
                  <a:schemeClr val="tx1"/>
                </a:solidFill>
              </a:rPr>
              <a:t>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уютные групповые </a:t>
            </a:r>
            <a:r>
              <a:rPr lang="ru-RU" sz="2200" dirty="0" smtClean="0">
                <a:solidFill>
                  <a:schemeClr val="tx1"/>
                </a:solidFill>
              </a:rPr>
              <a:t>комнаты</a:t>
            </a:r>
            <a:r>
              <a:rPr lang="ru-RU" sz="2200" dirty="0">
                <a:solidFill>
                  <a:schemeClr val="tx1"/>
                </a:solidFill>
              </a:rPr>
              <a:t>,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территория </a:t>
            </a:r>
            <a:r>
              <a:rPr lang="ru-RU" sz="2200" dirty="0">
                <a:solidFill>
                  <a:schemeClr val="tx1"/>
                </a:solidFill>
              </a:rPr>
              <a:t>учреждения: спортивная площадка, тропа здоровья, цветники, огород, детская метеостанция, литературная беседка, уголки уединения и т.д.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553080"/>
            <a:ext cx="1941579" cy="14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16" y="4588095"/>
            <a:ext cx="2002904" cy="150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4551102"/>
            <a:ext cx="1944216" cy="145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6228184"/>
            <a:ext cx="1941579" cy="14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51" y="6172541"/>
            <a:ext cx="2015769" cy="151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71" y="6172541"/>
            <a:ext cx="1989584" cy="14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899"/>
            <a:ext cx="6858000" cy="9144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539552"/>
            <a:ext cx="5904656" cy="7920879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Создание доступной среды в  ДОУ: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20200211_143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1259632"/>
            <a:ext cx="39026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0200211_143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3707904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20200211_1437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6516216"/>
            <a:ext cx="409645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Ð½ Ð¿ÑÐµÐ·ÐµÐ½Ñ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539552"/>
            <a:ext cx="5904656" cy="79208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Вариативность инклюзивного образования в ДОУ: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hlinkClick r:id="rId3"/>
              </a:rPr>
              <a:t>Консультационный </a:t>
            </a:r>
            <a:r>
              <a:rPr lang="ru-RU" sz="2800" dirty="0" smtClean="0">
                <a:solidFill>
                  <a:schemeClr val="tx1"/>
                </a:solidFill>
                <a:hlinkClick r:id="rId3"/>
              </a:rPr>
              <a:t>пункт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ППк</a:t>
            </a:r>
            <a:r>
              <a:rPr lang="ru-RU" dirty="0" smtClean="0">
                <a:solidFill>
                  <a:schemeClr val="tx1"/>
                </a:solidFill>
              </a:rPr>
              <a:t> ДОУ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Детско-родительский клуб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Общеразвивающие группы с «частичной инклюзией»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Проект «Дети-</a:t>
            </a:r>
            <a:r>
              <a:rPr lang="ru-RU" dirty="0" err="1" smtClean="0">
                <a:solidFill>
                  <a:schemeClr val="tx1"/>
                </a:solidFill>
              </a:rPr>
              <a:t>инофоны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Комбинированные и компенсирующие группы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353</Words>
  <Application>Microsoft Office PowerPoint</Application>
  <PresentationFormat>Экран (4:3)</PresentationFormat>
  <Paragraphs>72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учреждение «Детский сад общеразвивающего вида с приоритетным осуществлением деятельности по художественно – эстетическому направлению развития детей №10 «Кораблик» города Лесосибирска» (МБДОУ «Детский сад №10 «Кораблик») </vt:lpstr>
      <vt:lpstr>Информационная справка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Учебно-методические пособия 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47</cp:revision>
  <dcterms:created xsi:type="dcterms:W3CDTF">2019-08-23T03:13:18Z</dcterms:created>
  <dcterms:modified xsi:type="dcterms:W3CDTF">2020-02-11T08:34:22Z</dcterms:modified>
</cp:coreProperties>
</file>